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6" r:id="rId3"/>
    <p:sldId id="261" r:id="rId4"/>
    <p:sldId id="270" r:id="rId5"/>
    <p:sldId id="277" r:id="rId6"/>
    <p:sldId id="265" r:id="rId7"/>
    <p:sldId id="264" r:id="rId8"/>
    <p:sldId id="260" r:id="rId9"/>
    <p:sldId id="269" r:id="rId10"/>
    <p:sldId id="266" r:id="rId11"/>
    <p:sldId id="268" r:id="rId12"/>
    <p:sldId id="271" r:id="rId13"/>
    <p:sldId id="258" r:id="rId14"/>
    <p:sldId id="275" r:id="rId15"/>
    <p:sldId id="262" r:id="rId16"/>
    <p:sldId id="259" r:id="rId17"/>
    <p:sldId id="273" r:id="rId18"/>
    <p:sldId id="263" r:id="rId19"/>
    <p:sldId id="272"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100" autoAdjust="0"/>
    <p:restoredTop sz="94660"/>
  </p:normalViewPr>
  <p:slideViewPr>
    <p:cSldViewPr snapToGrid="0">
      <p:cViewPr varScale="1">
        <p:scale>
          <a:sx n="85" d="100"/>
          <a:sy n="85" d="100"/>
        </p:scale>
        <p:origin x="178"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9594F7-71CB-44C1-AC97-207F6BD90890}" type="doc">
      <dgm:prSet loTypeId="urn:microsoft.com/office/officeart/2005/8/layout/cycle7" loCatId="cycle" qsTypeId="urn:microsoft.com/office/officeart/2005/8/quickstyle/simple1" qsCatId="simple" csTypeId="urn:microsoft.com/office/officeart/2005/8/colors/colorful4" csCatId="colorful" phldr="1"/>
      <dgm:spPr/>
      <dgm:t>
        <a:bodyPr/>
        <a:lstStyle/>
        <a:p>
          <a:endParaRPr lang="en-US"/>
        </a:p>
      </dgm:t>
    </dgm:pt>
    <dgm:pt modelId="{FCE6FE03-CF17-409D-9B62-F5404F016789}">
      <dgm:prSet phldrT="[Text]"/>
      <dgm:spPr/>
      <dgm:t>
        <a:bodyPr/>
        <a:lstStyle/>
        <a:p>
          <a:r>
            <a:rPr lang="en-US" dirty="0"/>
            <a:t>Algorithms &amp;</a:t>
          </a:r>
        </a:p>
        <a:p>
          <a:r>
            <a:rPr lang="en-US" dirty="0"/>
            <a:t>Frameworks</a:t>
          </a:r>
        </a:p>
      </dgm:t>
    </dgm:pt>
    <dgm:pt modelId="{2C5FAD96-F729-4B97-A6AB-5C6BB733F892}" type="parTrans" cxnId="{DAD253DA-7A8F-441A-98AD-97EA594DD210}">
      <dgm:prSet/>
      <dgm:spPr/>
      <dgm:t>
        <a:bodyPr/>
        <a:lstStyle/>
        <a:p>
          <a:endParaRPr lang="en-US"/>
        </a:p>
      </dgm:t>
    </dgm:pt>
    <dgm:pt modelId="{3176F35D-86B2-42FD-8324-5F3D50831431}" type="sibTrans" cxnId="{DAD253DA-7A8F-441A-98AD-97EA594DD210}">
      <dgm:prSet/>
      <dgm:spPr/>
      <dgm:t>
        <a:bodyPr/>
        <a:lstStyle/>
        <a:p>
          <a:endParaRPr lang="en-US" dirty="0"/>
        </a:p>
      </dgm:t>
    </dgm:pt>
    <dgm:pt modelId="{207CA87D-4E92-42D3-9E8B-FA1D6B6E3018}">
      <dgm:prSet phldrT="[Text]"/>
      <dgm:spPr/>
      <dgm:t>
        <a:bodyPr/>
        <a:lstStyle/>
        <a:p>
          <a:r>
            <a:rPr lang="en-US" dirty="0"/>
            <a:t>Hardware</a:t>
          </a:r>
        </a:p>
      </dgm:t>
    </dgm:pt>
    <dgm:pt modelId="{E7CEEBEE-7F9D-4117-89D9-DF4CF4142E9A}" type="parTrans" cxnId="{41970950-C4C7-43DA-A41D-EA27BE94999F}">
      <dgm:prSet/>
      <dgm:spPr/>
      <dgm:t>
        <a:bodyPr/>
        <a:lstStyle/>
        <a:p>
          <a:endParaRPr lang="en-US"/>
        </a:p>
      </dgm:t>
    </dgm:pt>
    <dgm:pt modelId="{39E4AA9F-28B2-4D3F-8CB0-AF18DBC52E27}" type="sibTrans" cxnId="{41970950-C4C7-43DA-A41D-EA27BE94999F}">
      <dgm:prSet/>
      <dgm:spPr/>
      <dgm:t>
        <a:bodyPr/>
        <a:lstStyle/>
        <a:p>
          <a:endParaRPr lang="en-US" dirty="0"/>
        </a:p>
      </dgm:t>
    </dgm:pt>
    <dgm:pt modelId="{2DA6A58E-5523-4460-8AB3-C3DB30C9F679}">
      <dgm:prSet phldrT="[Text]"/>
      <dgm:spPr/>
      <dgm:t>
        <a:bodyPr/>
        <a:lstStyle/>
        <a:p>
          <a:r>
            <a:rPr lang="en-US" dirty="0"/>
            <a:t>Applications</a:t>
          </a:r>
        </a:p>
      </dgm:t>
    </dgm:pt>
    <dgm:pt modelId="{F185A904-9BFA-4A6C-B762-1E9143412BB7}" type="parTrans" cxnId="{FAEF16CF-DB6D-4817-90FB-690F099D5FD6}">
      <dgm:prSet/>
      <dgm:spPr/>
      <dgm:t>
        <a:bodyPr/>
        <a:lstStyle/>
        <a:p>
          <a:endParaRPr lang="en-US"/>
        </a:p>
      </dgm:t>
    </dgm:pt>
    <dgm:pt modelId="{471BA0DB-2D73-402D-867F-05E153E7ED06}" type="sibTrans" cxnId="{FAEF16CF-DB6D-4817-90FB-690F099D5FD6}">
      <dgm:prSet/>
      <dgm:spPr/>
      <dgm:t>
        <a:bodyPr/>
        <a:lstStyle/>
        <a:p>
          <a:endParaRPr lang="en-US" dirty="0"/>
        </a:p>
      </dgm:t>
    </dgm:pt>
    <dgm:pt modelId="{43076F7C-74FA-43B2-8DD3-CD2899A9F458}" type="pres">
      <dgm:prSet presAssocID="{6D9594F7-71CB-44C1-AC97-207F6BD90890}" presName="Name0" presStyleCnt="0">
        <dgm:presLayoutVars>
          <dgm:dir/>
          <dgm:resizeHandles val="exact"/>
        </dgm:presLayoutVars>
      </dgm:prSet>
      <dgm:spPr/>
    </dgm:pt>
    <dgm:pt modelId="{C80C1D15-EFD5-4077-BA1C-EF41F05839C8}" type="pres">
      <dgm:prSet presAssocID="{FCE6FE03-CF17-409D-9B62-F5404F016789}" presName="node" presStyleLbl="node1" presStyleIdx="0" presStyleCnt="3">
        <dgm:presLayoutVars>
          <dgm:bulletEnabled val="1"/>
        </dgm:presLayoutVars>
      </dgm:prSet>
      <dgm:spPr/>
    </dgm:pt>
    <dgm:pt modelId="{CE468291-E96F-4F98-84D7-3E2121922937}" type="pres">
      <dgm:prSet presAssocID="{3176F35D-86B2-42FD-8324-5F3D50831431}" presName="sibTrans" presStyleLbl="sibTrans2D1" presStyleIdx="0" presStyleCnt="3"/>
      <dgm:spPr/>
    </dgm:pt>
    <dgm:pt modelId="{A171D300-2327-41E2-80D0-FE14AE1C553A}" type="pres">
      <dgm:prSet presAssocID="{3176F35D-86B2-42FD-8324-5F3D50831431}" presName="connectorText" presStyleLbl="sibTrans2D1" presStyleIdx="0" presStyleCnt="3"/>
      <dgm:spPr/>
    </dgm:pt>
    <dgm:pt modelId="{20ECA751-1B39-4702-ADC4-9861EC4C9B20}" type="pres">
      <dgm:prSet presAssocID="{207CA87D-4E92-42D3-9E8B-FA1D6B6E3018}" presName="node" presStyleLbl="node1" presStyleIdx="1" presStyleCnt="3" custRadScaleRad="99987" custRadScaleInc="1188">
        <dgm:presLayoutVars>
          <dgm:bulletEnabled val="1"/>
        </dgm:presLayoutVars>
      </dgm:prSet>
      <dgm:spPr/>
    </dgm:pt>
    <dgm:pt modelId="{91CE2623-3D77-4C09-80EE-2EBE7D098154}" type="pres">
      <dgm:prSet presAssocID="{39E4AA9F-28B2-4D3F-8CB0-AF18DBC52E27}" presName="sibTrans" presStyleLbl="sibTrans2D1" presStyleIdx="1" presStyleCnt="3"/>
      <dgm:spPr/>
    </dgm:pt>
    <dgm:pt modelId="{0F0B68E4-B33C-4CDE-87BE-59533A0AF835}" type="pres">
      <dgm:prSet presAssocID="{39E4AA9F-28B2-4D3F-8CB0-AF18DBC52E27}" presName="connectorText" presStyleLbl="sibTrans2D1" presStyleIdx="1" presStyleCnt="3"/>
      <dgm:spPr/>
    </dgm:pt>
    <dgm:pt modelId="{5942F9D7-B9AD-4AF9-A74D-EDEC62483141}" type="pres">
      <dgm:prSet presAssocID="{2DA6A58E-5523-4460-8AB3-C3DB30C9F679}" presName="node" presStyleLbl="node1" presStyleIdx="2" presStyleCnt="3">
        <dgm:presLayoutVars>
          <dgm:bulletEnabled val="1"/>
        </dgm:presLayoutVars>
      </dgm:prSet>
      <dgm:spPr/>
    </dgm:pt>
    <dgm:pt modelId="{12F32670-6344-4D6B-84D2-01C05A30871B}" type="pres">
      <dgm:prSet presAssocID="{471BA0DB-2D73-402D-867F-05E153E7ED06}" presName="sibTrans" presStyleLbl="sibTrans2D1" presStyleIdx="2" presStyleCnt="3"/>
      <dgm:spPr/>
    </dgm:pt>
    <dgm:pt modelId="{071F7BE1-B896-4118-A995-A8247F82949C}" type="pres">
      <dgm:prSet presAssocID="{471BA0DB-2D73-402D-867F-05E153E7ED06}" presName="connectorText" presStyleLbl="sibTrans2D1" presStyleIdx="2" presStyleCnt="3"/>
      <dgm:spPr/>
    </dgm:pt>
  </dgm:ptLst>
  <dgm:cxnLst>
    <dgm:cxn modelId="{C6AF2718-D9EA-49E4-880E-D27674F67244}" type="presOf" srcId="{2DA6A58E-5523-4460-8AB3-C3DB30C9F679}" destId="{5942F9D7-B9AD-4AF9-A74D-EDEC62483141}" srcOrd="0" destOrd="0" presId="urn:microsoft.com/office/officeart/2005/8/layout/cycle7"/>
    <dgm:cxn modelId="{B77FC323-EA4A-4C29-A067-355E2A731B3A}" type="presOf" srcId="{471BA0DB-2D73-402D-867F-05E153E7ED06}" destId="{12F32670-6344-4D6B-84D2-01C05A30871B}" srcOrd="0" destOrd="0" presId="urn:microsoft.com/office/officeart/2005/8/layout/cycle7"/>
    <dgm:cxn modelId="{FED02E32-1889-45E8-BC6D-B50A9BAB8512}" type="presOf" srcId="{207CA87D-4E92-42D3-9E8B-FA1D6B6E3018}" destId="{20ECA751-1B39-4702-ADC4-9861EC4C9B20}" srcOrd="0" destOrd="0" presId="urn:microsoft.com/office/officeart/2005/8/layout/cycle7"/>
    <dgm:cxn modelId="{4CA2235D-A162-4239-B267-9AAFB0C06BFA}" type="presOf" srcId="{39E4AA9F-28B2-4D3F-8CB0-AF18DBC52E27}" destId="{0F0B68E4-B33C-4CDE-87BE-59533A0AF835}" srcOrd="1" destOrd="0" presId="urn:microsoft.com/office/officeart/2005/8/layout/cycle7"/>
    <dgm:cxn modelId="{50239E4E-5497-4DCA-A166-01A087FA0E5E}" type="presOf" srcId="{39E4AA9F-28B2-4D3F-8CB0-AF18DBC52E27}" destId="{91CE2623-3D77-4C09-80EE-2EBE7D098154}" srcOrd="0" destOrd="0" presId="urn:microsoft.com/office/officeart/2005/8/layout/cycle7"/>
    <dgm:cxn modelId="{41970950-C4C7-43DA-A41D-EA27BE94999F}" srcId="{6D9594F7-71CB-44C1-AC97-207F6BD90890}" destId="{207CA87D-4E92-42D3-9E8B-FA1D6B6E3018}" srcOrd="1" destOrd="0" parTransId="{E7CEEBEE-7F9D-4117-89D9-DF4CF4142E9A}" sibTransId="{39E4AA9F-28B2-4D3F-8CB0-AF18DBC52E27}"/>
    <dgm:cxn modelId="{8D4BA08D-4A13-4A21-922D-CB60727FF4B1}" type="presOf" srcId="{3176F35D-86B2-42FD-8324-5F3D50831431}" destId="{CE468291-E96F-4F98-84D7-3E2121922937}" srcOrd="0" destOrd="0" presId="urn:microsoft.com/office/officeart/2005/8/layout/cycle7"/>
    <dgm:cxn modelId="{E230BDB6-08E5-48A2-8494-57D0672E4A27}" type="presOf" srcId="{6D9594F7-71CB-44C1-AC97-207F6BD90890}" destId="{43076F7C-74FA-43B2-8DD3-CD2899A9F458}" srcOrd="0" destOrd="0" presId="urn:microsoft.com/office/officeart/2005/8/layout/cycle7"/>
    <dgm:cxn modelId="{F81599CD-13F1-4230-A647-F98C8B5A48DE}" type="presOf" srcId="{471BA0DB-2D73-402D-867F-05E153E7ED06}" destId="{071F7BE1-B896-4118-A995-A8247F82949C}" srcOrd="1" destOrd="0" presId="urn:microsoft.com/office/officeart/2005/8/layout/cycle7"/>
    <dgm:cxn modelId="{FAEF16CF-DB6D-4817-90FB-690F099D5FD6}" srcId="{6D9594F7-71CB-44C1-AC97-207F6BD90890}" destId="{2DA6A58E-5523-4460-8AB3-C3DB30C9F679}" srcOrd="2" destOrd="0" parTransId="{F185A904-9BFA-4A6C-B762-1E9143412BB7}" sibTransId="{471BA0DB-2D73-402D-867F-05E153E7ED06}"/>
    <dgm:cxn modelId="{DAD253DA-7A8F-441A-98AD-97EA594DD210}" srcId="{6D9594F7-71CB-44C1-AC97-207F6BD90890}" destId="{FCE6FE03-CF17-409D-9B62-F5404F016789}" srcOrd="0" destOrd="0" parTransId="{2C5FAD96-F729-4B97-A6AB-5C6BB733F892}" sibTransId="{3176F35D-86B2-42FD-8324-5F3D50831431}"/>
    <dgm:cxn modelId="{E5B229DF-D87A-46DB-975B-46D3322951A6}" type="presOf" srcId="{3176F35D-86B2-42FD-8324-5F3D50831431}" destId="{A171D300-2327-41E2-80D0-FE14AE1C553A}" srcOrd="1" destOrd="0" presId="urn:microsoft.com/office/officeart/2005/8/layout/cycle7"/>
    <dgm:cxn modelId="{04D843E1-DFB6-48F0-9383-A5D2B18C32F2}" type="presOf" srcId="{FCE6FE03-CF17-409D-9B62-F5404F016789}" destId="{C80C1D15-EFD5-4077-BA1C-EF41F05839C8}" srcOrd="0" destOrd="0" presId="urn:microsoft.com/office/officeart/2005/8/layout/cycle7"/>
    <dgm:cxn modelId="{467566DB-C978-47D6-B4F5-3F4402A57E96}" type="presParOf" srcId="{43076F7C-74FA-43B2-8DD3-CD2899A9F458}" destId="{C80C1D15-EFD5-4077-BA1C-EF41F05839C8}" srcOrd="0" destOrd="0" presId="urn:microsoft.com/office/officeart/2005/8/layout/cycle7"/>
    <dgm:cxn modelId="{22AAD85C-9230-4D33-BD54-7E6DCE7BE0C6}" type="presParOf" srcId="{43076F7C-74FA-43B2-8DD3-CD2899A9F458}" destId="{CE468291-E96F-4F98-84D7-3E2121922937}" srcOrd="1" destOrd="0" presId="urn:microsoft.com/office/officeart/2005/8/layout/cycle7"/>
    <dgm:cxn modelId="{962B42E6-6EB8-406D-B39D-74FE485A1BCD}" type="presParOf" srcId="{CE468291-E96F-4F98-84D7-3E2121922937}" destId="{A171D300-2327-41E2-80D0-FE14AE1C553A}" srcOrd="0" destOrd="0" presId="urn:microsoft.com/office/officeart/2005/8/layout/cycle7"/>
    <dgm:cxn modelId="{79632ECD-C923-4C94-9D61-E23C310DB457}" type="presParOf" srcId="{43076F7C-74FA-43B2-8DD3-CD2899A9F458}" destId="{20ECA751-1B39-4702-ADC4-9861EC4C9B20}" srcOrd="2" destOrd="0" presId="urn:microsoft.com/office/officeart/2005/8/layout/cycle7"/>
    <dgm:cxn modelId="{D6A92FB9-2299-4F8C-A035-BEC757B5FE65}" type="presParOf" srcId="{43076F7C-74FA-43B2-8DD3-CD2899A9F458}" destId="{91CE2623-3D77-4C09-80EE-2EBE7D098154}" srcOrd="3" destOrd="0" presId="urn:microsoft.com/office/officeart/2005/8/layout/cycle7"/>
    <dgm:cxn modelId="{FB64F198-3147-425E-8112-10DF503C94D0}" type="presParOf" srcId="{91CE2623-3D77-4C09-80EE-2EBE7D098154}" destId="{0F0B68E4-B33C-4CDE-87BE-59533A0AF835}" srcOrd="0" destOrd="0" presId="urn:microsoft.com/office/officeart/2005/8/layout/cycle7"/>
    <dgm:cxn modelId="{2A931841-33C3-4A50-8658-D491BEB04A90}" type="presParOf" srcId="{43076F7C-74FA-43B2-8DD3-CD2899A9F458}" destId="{5942F9D7-B9AD-4AF9-A74D-EDEC62483141}" srcOrd="4" destOrd="0" presId="urn:microsoft.com/office/officeart/2005/8/layout/cycle7"/>
    <dgm:cxn modelId="{B8E6A08E-D825-4CB3-B9F1-601CE9E01300}" type="presParOf" srcId="{43076F7C-74FA-43B2-8DD3-CD2899A9F458}" destId="{12F32670-6344-4D6B-84D2-01C05A30871B}" srcOrd="5" destOrd="0" presId="urn:microsoft.com/office/officeart/2005/8/layout/cycle7"/>
    <dgm:cxn modelId="{615B2E89-FE0F-42F3-B9F6-001AE5E95869}" type="presParOf" srcId="{12F32670-6344-4D6B-84D2-01C05A30871B}" destId="{071F7BE1-B896-4118-A995-A8247F82949C}"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0C1D15-EFD5-4077-BA1C-EF41F05839C8}">
      <dsp:nvSpPr>
        <dsp:cNvPr id="0" name=""/>
        <dsp:cNvSpPr/>
      </dsp:nvSpPr>
      <dsp:spPr>
        <a:xfrm>
          <a:off x="2227770" y="943"/>
          <a:ext cx="1894457" cy="947228"/>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Algorithms &amp;</a:t>
          </a:r>
        </a:p>
        <a:p>
          <a:pPr marL="0" lvl="0" indent="0" algn="ctr" defTabSz="1022350">
            <a:lnSpc>
              <a:spcPct val="90000"/>
            </a:lnSpc>
            <a:spcBef>
              <a:spcPct val="0"/>
            </a:spcBef>
            <a:spcAft>
              <a:spcPct val="35000"/>
            </a:spcAft>
            <a:buNone/>
          </a:pPr>
          <a:r>
            <a:rPr lang="en-US" sz="2300" kern="1200" dirty="0"/>
            <a:t>Frameworks</a:t>
          </a:r>
        </a:p>
      </dsp:txBody>
      <dsp:txXfrm>
        <a:off x="2255513" y="28686"/>
        <a:ext cx="1838971" cy="891742"/>
      </dsp:txXfrm>
    </dsp:sp>
    <dsp:sp modelId="{CE468291-E96F-4F98-84D7-3E2121922937}">
      <dsp:nvSpPr>
        <dsp:cNvPr id="0" name=""/>
        <dsp:cNvSpPr/>
      </dsp:nvSpPr>
      <dsp:spPr>
        <a:xfrm rot="3611536">
          <a:off x="3462503" y="1663506"/>
          <a:ext cx="977180" cy="331530"/>
        </a:xfrm>
        <a:prstGeom prst="lef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3561962" y="1729812"/>
        <a:ext cx="778262" cy="198918"/>
      </dsp:txXfrm>
    </dsp:sp>
    <dsp:sp modelId="{20ECA751-1B39-4702-ADC4-9861EC4C9B20}">
      <dsp:nvSpPr>
        <dsp:cNvPr id="0" name=""/>
        <dsp:cNvSpPr/>
      </dsp:nvSpPr>
      <dsp:spPr>
        <a:xfrm>
          <a:off x="3779960" y="2710371"/>
          <a:ext cx="1894457" cy="947228"/>
        </a:xfrm>
        <a:prstGeom prst="roundRect">
          <a:avLst>
            <a:gd name="adj" fmla="val 10000"/>
          </a:avLst>
        </a:prstGeom>
        <a:solidFill>
          <a:schemeClr val="accent4">
            <a:hueOff val="-2362766"/>
            <a:satOff val="-3784"/>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Hardware</a:t>
          </a:r>
        </a:p>
      </dsp:txBody>
      <dsp:txXfrm>
        <a:off x="3807703" y="2738114"/>
        <a:ext cx="1838971" cy="891742"/>
      </dsp:txXfrm>
    </dsp:sp>
    <dsp:sp modelId="{91CE2623-3D77-4C09-80EE-2EBE7D098154}">
      <dsp:nvSpPr>
        <dsp:cNvPr id="0" name=""/>
        <dsp:cNvSpPr/>
      </dsp:nvSpPr>
      <dsp:spPr>
        <a:xfrm rot="10801041">
          <a:off x="2680631" y="3017748"/>
          <a:ext cx="977180" cy="331530"/>
        </a:xfrm>
        <a:prstGeom prst="leftRightArrow">
          <a:avLst>
            <a:gd name="adj1" fmla="val 60000"/>
            <a:gd name="adj2" fmla="val 50000"/>
          </a:avLst>
        </a:prstGeom>
        <a:solidFill>
          <a:schemeClr val="accent4">
            <a:hueOff val="-2362766"/>
            <a:satOff val="-3784"/>
            <a:lumOff val="39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10800000">
        <a:off x="2780090" y="3084054"/>
        <a:ext cx="778262" cy="198918"/>
      </dsp:txXfrm>
    </dsp:sp>
    <dsp:sp modelId="{5942F9D7-B9AD-4AF9-A74D-EDEC62483141}">
      <dsp:nvSpPr>
        <dsp:cNvPr id="0" name=""/>
        <dsp:cNvSpPr/>
      </dsp:nvSpPr>
      <dsp:spPr>
        <a:xfrm>
          <a:off x="664026" y="2709427"/>
          <a:ext cx="1894457" cy="947228"/>
        </a:xfrm>
        <a:prstGeom prst="roundRect">
          <a:avLst>
            <a:gd name="adj" fmla="val 10000"/>
          </a:avLst>
        </a:prstGeom>
        <a:solidFill>
          <a:schemeClr val="accent4">
            <a:hueOff val="-4725531"/>
            <a:satOff val="-7569"/>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Applications</a:t>
          </a:r>
        </a:p>
      </dsp:txBody>
      <dsp:txXfrm>
        <a:off x="691769" y="2737170"/>
        <a:ext cx="1838971" cy="891742"/>
      </dsp:txXfrm>
    </dsp:sp>
    <dsp:sp modelId="{12F32670-6344-4D6B-84D2-01C05A30871B}">
      <dsp:nvSpPr>
        <dsp:cNvPr id="0" name=""/>
        <dsp:cNvSpPr/>
      </dsp:nvSpPr>
      <dsp:spPr>
        <a:xfrm rot="18000000">
          <a:off x="1904537" y="1663034"/>
          <a:ext cx="977180" cy="331530"/>
        </a:xfrm>
        <a:prstGeom prst="leftRightArrow">
          <a:avLst>
            <a:gd name="adj1" fmla="val 60000"/>
            <a:gd name="adj2" fmla="val 50000"/>
          </a:avLst>
        </a:prstGeom>
        <a:solidFill>
          <a:schemeClr val="accent4">
            <a:hueOff val="-4725531"/>
            <a:satOff val="-7569"/>
            <a:lumOff val="78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2003996" y="1729340"/>
        <a:ext cx="778262" cy="198918"/>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4/3/2018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4/3/2018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oneweirdkerneltrick.co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9.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hyperlink" Target="https://www.remix3d.com/details/G009SX4CCT9Z" TargetMode="External"/><Relationship Id="rId5" Type="http://schemas.openxmlformats.org/officeDocument/2006/relationships/image" Target="../media/image14.svg"/><Relationship Id="rId10" Type="http://schemas.microsoft.com/office/2017/06/relationships/model3d" Target="../media/model3d1.glb"/><Relationship Id="rId4" Type="http://schemas.openxmlformats.org/officeDocument/2006/relationships/image" Target="../media/image13.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hyperlink" Target="https://www.remix3d.com/details/G009SX4CCT9Z" TargetMode="External"/><Relationship Id="rId5" Type="http://schemas.openxmlformats.org/officeDocument/2006/relationships/image" Target="../media/image14.svg"/><Relationship Id="rId10" Type="http://schemas.microsoft.com/office/2017/06/relationships/model3d" Target="../media/model3d1.glb"/><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DA13A-B5A7-45E8-A8AF-940DB8748FED}"/>
              </a:ext>
            </a:extLst>
          </p:cNvPr>
          <p:cNvSpPr>
            <a:spLocks noGrp="1"/>
          </p:cNvSpPr>
          <p:nvPr>
            <p:ph type="ctrTitle"/>
          </p:nvPr>
        </p:nvSpPr>
        <p:spPr/>
        <p:txBody>
          <a:bodyPr/>
          <a:lstStyle/>
          <a:p>
            <a:r>
              <a:rPr lang="en-US" dirty="0"/>
              <a:t>Machine learning</a:t>
            </a:r>
          </a:p>
        </p:txBody>
      </p:sp>
      <p:sp>
        <p:nvSpPr>
          <p:cNvPr id="3" name="Subtitle 2">
            <a:extLst>
              <a:ext uri="{FF2B5EF4-FFF2-40B4-BE49-F238E27FC236}">
                <a16:creationId xmlns:a16="http://schemas.microsoft.com/office/drawing/2014/main" id="{3513A77D-B845-460A-A74B-0AC50766FBDD}"/>
              </a:ext>
            </a:extLst>
          </p:cNvPr>
          <p:cNvSpPr>
            <a:spLocks noGrp="1"/>
          </p:cNvSpPr>
          <p:nvPr>
            <p:ph type="subTitle" idx="1"/>
          </p:nvPr>
        </p:nvSpPr>
        <p:spPr/>
        <p:txBody>
          <a:bodyPr/>
          <a:lstStyle/>
          <a:p>
            <a:r>
              <a:rPr lang="en-US" dirty="0"/>
              <a:t>Prabindh Sundareson</a:t>
            </a:r>
          </a:p>
          <a:p>
            <a:r>
              <a:rPr lang="en-US" dirty="0"/>
              <a:t>Ieee Consumer electronics society, bangalore chapter</a:t>
            </a:r>
          </a:p>
          <a:p>
            <a:r>
              <a:rPr lang="en-US" dirty="0"/>
              <a:t>Srm institute, April 2018</a:t>
            </a:r>
          </a:p>
        </p:txBody>
      </p:sp>
      <p:sp>
        <p:nvSpPr>
          <p:cNvPr id="4" name="TextBox 21">
            <a:extLst>
              <a:ext uri="{FF2B5EF4-FFF2-40B4-BE49-F238E27FC236}">
                <a16:creationId xmlns:a16="http://schemas.microsoft.com/office/drawing/2014/main" id="{59E18F8C-B393-422C-8BA4-068031A43D8A}"/>
              </a:ext>
            </a:extLst>
          </p:cNvPr>
          <p:cNvSpPr txBox="1">
            <a:spLocks noChangeArrowheads="1"/>
          </p:cNvSpPr>
          <p:nvPr/>
        </p:nvSpPr>
        <p:spPr bwMode="auto">
          <a:xfrm>
            <a:off x="9572838" y="6507724"/>
            <a:ext cx="2533998" cy="289441"/>
          </a:xfrm>
          <a:prstGeom prst="roundRect">
            <a:avLst/>
          </a:prstGeom>
          <a:noFill/>
          <a:ln w="9525">
            <a:noFill/>
            <a:miter lim="800000"/>
            <a:headEnd/>
            <a:tailEnd/>
          </a:ln>
        </p:spPr>
        <p:txBody>
          <a:bodyPr wrap="square">
            <a:spAutoFit/>
          </a:bodyPr>
          <a:lstStyle/>
          <a:p>
            <a:pPr algn="ctr" eaLnBrk="0" fontAlgn="base" hangingPunct="0">
              <a:spcBef>
                <a:spcPct val="0"/>
              </a:spcBef>
              <a:spcAft>
                <a:spcPct val="0"/>
              </a:spcAft>
            </a:pPr>
            <a:r>
              <a:rPr lang="en-US" sz="1100" b="1" dirty="0">
                <a:ea typeface="ＭＳ Ｐゴシック" charset="-128"/>
                <a:cs typeface="Arial" pitchFamily="34" charset="0"/>
              </a:rPr>
              <a:t>SRM Institute, Apr 2018</a:t>
            </a:r>
          </a:p>
        </p:txBody>
      </p:sp>
      <p:sp>
        <p:nvSpPr>
          <p:cNvPr id="5" name="TextBox 21">
            <a:extLst>
              <a:ext uri="{FF2B5EF4-FFF2-40B4-BE49-F238E27FC236}">
                <a16:creationId xmlns:a16="http://schemas.microsoft.com/office/drawing/2014/main" id="{7F997922-2ACD-46ED-B66A-E637504C3912}"/>
              </a:ext>
            </a:extLst>
          </p:cNvPr>
          <p:cNvSpPr txBox="1">
            <a:spLocks noChangeArrowheads="1"/>
          </p:cNvSpPr>
          <p:nvPr/>
        </p:nvSpPr>
        <p:spPr bwMode="auto">
          <a:xfrm>
            <a:off x="9572838" y="6335456"/>
            <a:ext cx="2533998" cy="289441"/>
          </a:xfrm>
          <a:prstGeom prst="roundRect">
            <a:avLst/>
          </a:prstGeom>
          <a:noFill/>
          <a:ln w="9525">
            <a:noFill/>
            <a:miter lim="800000"/>
            <a:headEnd/>
            <a:tailEnd/>
          </a:ln>
        </p:spPr>
        <p:txBody>
          <a:bodyPr wrap="square">
            <a:spAutoFit/>
          </a:bodyPr>
          <a:lstStyle/>
          <a:p>
            <a:pPr algn="ctr" eaLnBrk="0" fontAlgn="base" hangingPunct="0">
              <a:spcBef>
                <a:spcPct val="0"/>
              </a:spcBef>
              <a:spcAft>
                <a:spcPct val="0"/>
              </a:spcAft>
            </a:pPr>
            <a:r>
              <a:rPr lang="en-US" sz="1100" b="1" dirty="0">
                <a:ea typeface="ＭＳ Ｐゴシック" charset="-128"/>
                <a:cs typeface="Arial" pitchFamily="34" charset="0"/>
              </a:rPr>
              <a:t>IEEE CE Society</a:t>
            </a:r>
          </a:p>
        </p:txBody>
      </p:sp>
      <p:pic>
        <p:nvPicPr>
          <p:cNvPr id="6" name="Picture 2" descr="http://sites.ieee.org/sustech/files/2014/01/IEEE_CE_Logo_2012.jpg">
            <a:extLst>
              <a:ext uri="{FF2B5EF4-FFF2-40B4-BE49-F238E27FC236}">
                <a16:creationId xmlns:a16="http://schemas.microsoft.com/office/drawing/2014/main" id="{892E6CA6-C29A-45C5-B4A3-8EDC8E94235C}"/>
              </a:ext>
            </a:extLst>
          </p:cNvPr>
          <p:cNvPicPr>
            <a:picLocks noChangeAspect="1" noChangeArrowheads="1"/>
          </p:cNvPicPr>
          <p:nvPr/>
        </p:nvPicPr>
        <p:blipFill>
          <a:blip r:embed="rId2"/>
          <a:srcRect/>
          <a:stretch>
            <a:fillRect/>
          </a:stretch>
        </p:blipFill>
        <p:spPr bwMode="auto">
          <a:xfrm>
            <a:off x="10529868" y="5739266"/>
            <a:ext cx="619937" cy="599107"/>
          </a:xfrm>
          <a:prstGeom prst="rect">
            <a:avLst/>
          </a:prstGeom>
          <a:noFill/>
        </p:spPr>
      </p:pic>
    </p:spTree>
    <p:extLst>
      <p:ext uri="{BB962C8B-B14F-4D97-AF65-F5344CB8AC3E}">
        <p14:creationId xmlns:p14="http://schemas.microsoft.com/office/powerpoint/2010/main" val="1792630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49C1F-D5D4-49B8-8874-80862BA9FF98}"/>
              </a:ext>
            </a:extLst>
          </p:cNvPr>
          <p:cNvSpPr>
            <a:spLocks noGrp="1"/>
          </p:cNvSpPr>
          <p:nvPr>
            <p:ph type="title"/>
          </p:nvPr>
        </p:nvSpPr>
        <p:spPr>
          <a:xfrm>
            <a:off x="1141413" y="618518"/>
            <a:ext cx="5499771" cy="1478570"/>
          </a:xfrm>
        </p:spPr>
        <p:txBody>
          <a:bodyPr/>
          <a:lstStyle/>
          <a:p>
            <a:r>
              <a:rPr lang="en-US" dirty="0"/>
              <a:t>Machine learning - algorithms</a:t>
            </a:r>
          </a:p>
        </p:txBody>
      </p:sp>
      <p:sp>
        <p:nvSpPr>
          <p:cNvPr id="3" name="Content Placeholder 2">
            <a:extLst>
              <a:ext uri="{FF2B5EF4-FFF2-40B4-BE49-F238E27FC236}">
                <a16:creationId xmlns:a16="http://schemas.microsoft.com/office/drawing/2014/main" id="{8A93473F-33B0-42D1-8E52-DB87E0A82218}"/>
              </a:ext>
            </a:extLst>
          </p:cNvPr>
          <p:cNvSpPr>
            <a:spLocks noGrp="1"/>
          </p:cNvSpPr>
          <p:nvPr>
            <p:ph idx="1"/>
          </p:nvPr>
        </p:nvSpPr>
        <p:spPr>
          <a:xfrm>
            <a:off x="1141413" y="2249487"/>
            <a:ext cx="4954588" cy="3541714"/>
          </a:xfrm>
        </p:spPr>
        <p:txBody>
          <a:bodyPr>
            <a:normAutofit fontScale="92500" lnSpcReduction="20000"/>
          </a:bodyPr>
          <a:lstStyle/>
          <a:p>
            <a:r>
              <a:rPr lang="en-US" dirty="0"/>
              <a:t>Classical</a:t>
            </a:r>
          </a:p>
          <a:p>
            <a:pPr lvl="1"/>
            <a:r>
              <a:rPr lang="en-US" dirty="0"/>
              <a:t>Hand-coded features (skin color, angle of edges, …)</a:t>
            </a:r>
          </a:p>
          <a:p>
            <a:pPr lvl="1"/>
            <a:r>
              <a:rPr lang="en-US" dirty="0"/>
              <a:t>Clustering, Trees, …</a:t>
            </a:r>
          </a:p>
          <a:p>
            <a:r>
              <a:rPr lang="en-US" dirty="0"/>
              <a:t>Deep Learning</a:t>
            </a:r>
          </a:p>
          <a:p>
            <a:pPr lvl="1"/>
            <a:r>
              <a:rPr lang="en-US" dirty="0"/>
              <a:t>Automatic feature learning</a:t>
            </a:r>
          </a:p>
          <a:p>
            <a:pPr lvl="1"/>
            <a:r>
              <a:rPr lang="en-US" dirty="0"/>
              <a:t>Modular Training by algorithms</a:t>
            </a:r>
          </a:p>
          <a:p>
            <a:pPr lvl="1"/>
            <a:endParaRPr lang="en-US" dirty="0"/>
          </a:p>
          <a:p>
            <a:r>
              <a:rPr lang="en-US" dirty="0"/>
              <a:t>What are the challenges ?</a:t>
            </a:r>
          </a:p>
        </p:txBody>
      </p:sp>
      <p:sp>
        <p:nvSpPr>
          <p:cNvPr id="4" name="TextBox 21">
            <a:extLst>
              <a:ext uri="{FF2B5EF4-FFF2-40B4-BE49-F238E27FC236}">
                <a16:creationId xmlns:a16="http://schemas.microsoft.com/office/drawing/2014/main" id="{C0EF6CC9-00C1-4F38-9733-2033A0648887}"/>
              </a:ext>
            </a:extLst>
          </p:cNvPr>
          <p:cNvSpPr txBox="1">
            <a:spLocks noChangeArrowheads="1"/>
          </p:cNvSpPr>
          <p:nvPr/>
        </p:nvSpPr>
        <p:spPr bwMode="auto">
          <a:xfrm>
            <a:off x="9572837" y="6507724"/>
            <a:ext cx="3041431" cy="289441"/>
          </a:xfrm>
          <a:prstGeom prst="roundRect">
            <a:avLst/>
          </a:prstGeom>
          <a:noFill/>
          <a:ln w="9525">
            <a:noFill/>
            <a:miter lim="800000"/>
            <a:headEnd/>
            <a:tailEnd/>
          </a:ln>
        </p:spPr>
        <p:txBody>
          <a:bodyPr wrap="square">
            <a:spAutoFit/>
          </a:bodyPr>
          <a:lstStyle/>
          <a:p>
            <a:pPr algn="ctr" eaLnBrk="0" fontAlgn="base" hangingPunct="0">
              <a:spcBef>
                <a:spcPct val="0"/>
              </a:spcBef>
              <a:spcAft>
                <a:spcPct val="0"/>
              </a:spcAft>
            </a:pPr>
            <a:r>
              <a:rPr lang="en-US" sz="1100" b="1" dirty="0">
                <a:ea typeface="ＭＳ Ｐゴシック" charset="-128"/>
                <a:cs typeface="Arial" pitchFamily="34" charset="0"/>
              </a:rPr>
              <a:t>SRM Institute, Apr 2018</a:t>
            </a:r>
          </a:p>
        </p:txBody>
      </p:sp>
      <p:sp>
        <p:nvSpPr>
          <p:cNvPr id="5" name="TextBox 21">
            <a:extLst>
              <a:ext uri="{FF2B5EF4-FFF2-40B4-BE49-F238E27FC236}">
                <a16:creationId xmlns:a16="http://schemas.microsoft.com/office/drawing/2014/main" id="{46823EF6-A388-4802-8599-CF01B731BAA1}"/>
              </a:ext>
            </a:extLst>
          </p:cNvPr>
          <p:cNvSpPr txBox="1">
            <a:spLocks noChangeArrowheads="1"/>
          </p:cNvSpPr>
          <p:nvPr/>
        </p:nvSpPr>
        <p:spPr bwMode="auto">
          <a:xfrm>
            <a:off x="9572838" y="6335456"/>
            <a:ext cx="2533998" cy="289441"/>
          </a:xfrm>
          <a:prstGeom prst="roundRect">
            <a:avLst/>
          </a:prstGeom>
          <a:noFill/>
          <a:ln w="9525">
            <a:noFill/>
            <a:miter lim="800000"/>
            <a:headEnd/>
            <a:tailEnd/>
          </a:ln>
        </p:spPr>
        <p:txBody>
          <a:bodyPr wrap="square">
            <a:spAutoFit/>
          </a:bodyPr>
          <a:lstStyle/>
          <a:p>
            <a:pPr algn="ctr" eaLnBrk="0" fontAlgn="base" hangingPunct="0">
              <a:spcBef>
                <a:spcPct val="0"/>
              </a:spcBef>
              <a:spcAft>
                <a:spcPct val="0"/>
              </a:spcAft>
            </a:pPr>
            <a:r>
              <a:rPr lang="en-US" sz="1100" b="1" dirty="0">
                <a:ea typeface="ＭＳ Ｐゴシック" charset="-128"/>
                <a:cs typeface="Arial" pitchFamily="34" charset="0"/>
              </a:rPr>
              <a:t>IEEE CE Society</a:t>
            </a:r>
          </a:p>
        </p:txBody>
      </p:sp>
      <p:pic>
        <p:nvPicPr>
          <p:cNvPr id="2052" name="Picture 4" descr="Image result for machine learning jokes">
            <a:extLst>
              <a:ext uri="{FF2B5EF4-FFF2-40B4-BE49-F238E27FC236}">
                <a16:creationId xmlns:a16="http://schemas.microsoft.com/office/drawing/2014/main" id="{F6228848-7A64-49E6-824D-50CA06C8C0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9217" y="168179"/>
            <a:ext cx="5381646" cy="61672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E216A52-B090-4656-9455-D3F582680457}"/>
              </a:ext>
            </a:extLst>
          </p:cNvPr>
          <p:cNvSpPr txBox="1"/>
          <p:nvPr/>
        </p:nvSpPr>
        <p:spPr>
          <a:xfrm>
            <a:off x="9103658" y="6596390"/>
            <a:ext cx="1104790" cy="253916"/>
          </a:xfrm>
          <a:prstGeom prst="rect">
            <a:avLst/>
          </a:prstGeom>
          <a:noFill/>
        </p:spPr>
        <p:txBody>
          <a:bodyPr wrap="none" rtlCol="0">
            <a:spAutoFit/>
          </a:bodyPr>
          <a:lstStyle/>
          <a:p>
            <a:r>
              <a:rPr lang="en-US" sz="1050" dirty="0"/>
              <a:t>Challenges - HW</a:t>
            </a:r>
          </a:p>
        </p:txBody>
      </p:sp>
    </p:spTree>
    <p:extLst>
      <p:ext uri="{BB962C8B-B14F-4D97-AF65-F5344CB8AC3E}">
        <p14:creationId xmlns:p14="http://schemas.microsoft.com/office/powerpoint/2010/main" val="4143510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0A3B1-4B9F-4E97-BA51-0F40EE36E3F0}"/>
              </a:ext>
            </a:extLst>
          </p:cNvPr>
          <p:cNvSpPr>
            <a:spLocks noGrp="1"/>
          </p:cNvSpPr>
          <p:nvPr>
            <p:ph type="title"/>
          </p:nvPr>
        </p:nvSpPr>
        <p:spPr/>
        <p:txBody>
          <a:bodyPr/>
          <a:lstStyle/>
          <a:p>
            <a:r>
              <a:rPr lang="en-US" dirty="0"/>
              <a:t>Machine learning – HW challenges</a:t>
            </a:r>
          </a:p>
        </p:txBody>
      </p:sp>
      <p:sp>
        <p:nvSpPr>
          <p:cNvPr id="3" name="Content Placeholder 2">
            <a:extLst>
              <a:ext uri="{FF2B5EF4-FFF2-40B4-BE49-F238E27FC236}">
                <a16:creationId xmlns:a16="http://schemas.microsoft.com/office/drawing/2014/main" id="{850D5B0A-BD0B-4B0C-BFB7-B28E033F41AC}"/>
              </a:ext>
            </a:extLst>
          </p:cNvPr>
          <p:cNvSpPr>
            <a:spLocks noGrp="1"/>
          </p:cNvSpPr>
          <p:nvPr>
            <p:ph idx="1"/>
          </p:nvPr>
        </p:nvSpPr>
        <p:spPr>
          <a:xfrm>
            <a:off x="783194" y="2032670"/>
            <a:ext cx="9905999" cy="3541714"/>
          </a:xfrm>
        </p:spPr>
        <p:txBody>
          <a:bodyPr/>
          <a:lstStyle/>
          <a:p>
            <a:r>
              <a:rPr lang="en-US" dirty="0"/>
              <a:t>Moore’s law on economics of electronics</a:t>
            </a:r>
          </a:p>
          <a:p>
            <a:pPr lvl="1"/>
            <a:r>
              <a:rPr lang="en-US" dirty="0"/>
              <a:t>Performance ~ doubles every ~2 years</a:t>
            </a:r>
          </a:p>
          <a:p>
            <a:pPr lvl="1"/>
            <a:r>
              <a:rPr lang="en-US" dirty="0"/>
              <a:t>Limitations of architectures</a:t>
            </a:r>
          </a:p>
          <a:p>
            <a:r>
              <a:rPr lang="en-US" dirty="0"/>
              <a:t>Data throughput challenges</a:t>
            </a:r>
          </a:p>
          <a:p>
            <a:pPr lvl="1"/>
            <a:r>
              <a:rPr lang="en-US" dirty="0"/>
              <a:t>Data volume doubles every ~1.5 years</a:t>
            </a:r>
          </a:p>
          <a:p>
            <a:r>
              <a:rPr lang="en-US" dirty="0"/>
              <a:t>Impacts High Performance Computing (HPC)</a:t>
            </a:r>
          </a:p>
          <a:p>
            <a:r>
              <a:rPr lang="en-US" dirty="0"/>
              <a:t>Low power inference key for mobile devices</a:t>
            </a:r>
          </a:p>
          <a:p>
            <a:endParaRPr lang="en-US" dirty="0"/>
          </a:p>
          <a:p>
            <a:pPr lvl="1"/>
            <a:endParaRPr lang="en-US" dirty="0"/>
          </a:p>
          <a:p>
            <a:endParaRPr lang="en-US" dirty="0"/>
          </a:p>
        </p:txBody>
      </p:sp>
      <p:pic>
        <p:nvPicPr>
          <p:cNvPr id="6" name="Picture 5">
            <a:extLst>
              <a:ext uri="{FF2B5EF4-FFF2-40B4-BE49-F238E27FC236}">
                <a16:creationId xmlns:a16="http://schemas.microsoft.com/office/drawing/2014/main" id="{15BABC5F-A6A3-43B5-87BF-6624B701E905}"/>
              </a:ext>
            </a:extLst>
          </p:cNvPr>
          <p:cNvPicPr>
            <a:picLocks noChangeAspect="1"/>
          </p:cNvPicPr>
          <p:nvPr/>
        </p:nvPicPr>
        <p:blipFill>
          <a:blip r:embed="rId2"/>
          <a:stretch>
            <a:fillRect/>
          </a:stretch>
        </p:blipFill>
        <p:spPr>
          <a:xfrm>
            <a:off x="7112523" y="1752508"/>
            <a:ext cx="4392463" cy="2417282"/>
          </a:xfrm>
          <a:prstGeom prst="rect">
            <a:avLst/>
          </a:prstGeom>
        </p:spPr>
      </p:pic>
      <p:sp>
        <p:nvSpPr>
          <p:cNvPr id="7" name="Rectangle 6">
            <a:extLst>
              <a:ext uri="{FF2B5EF4-FFF2-40B4-BE49-F238E27FC236}">
                <a16:creationId xmlns:a16="http://schemas.microsoft.com/office/drawing/2014/main" id="{7585BA13-2EBC-4C25-B4F3-AA0B2D8BE368}"/>
              </a:ext>
            </a:extLst>
          </p:cNvPr>
          <p:cNvSpPr/>
          <p:nvPr/>
        </p:nvSpPr>
        <p:spPr>
          <a:xfrm>
            <a:off x="905743" y="6550223"/>
            <a:ext cx="6096000" cy="307777"/>
          </a:xfrm>
          <a:prstGeom prst="rect">
            <a:avLst/>
          </a:prstGeom>
        </p:spPr>
        <p:txBody>
          <a:bodyPr>
            <a:spAutoFit/>
          </a:bodyPr>
          <a:lstStyle/>
          <a:p>
            <a:r>
              <a:rPr lang="en-US" sz="1400" dirty="0"/>
              <a:t>https://www.quora.com/in/Does-Moores-law-apply-to-GPUs-Or-only-CPUs</a:t>
            </a:r>
          </a:p>
        </p:txBody>
      </p:sp>
      <p:pic>
        <p:nvPicPr>
          <p:cNvPr id="8" name="Picture 4" descr="Image result for nvidia gpu roadmap flops">
            <a:extLst>
              <a:ext uri="{FF2B5EF4-FFF2-40B4-BE49-F238E27FC236}">
                <a16:creationId xmlns:a16="http://schemas.microsoft.com/office/drawing/2014/main" id="{3BCBE8B6-080C-49B8-AD2F-7C55B7ADA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4699" y="4245785"/>
            <a:ext cx="2200287" cy="14668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8DEDAD8-AADF-4C27-BDF1-5BA675056ADD}"/>
              </a:ext>
            </a:extLst>
          </p:cNvPr>
          <p:cNvSpPr txBox="1"/>
          <p:nvPr/>
        </p:nvSpPr>
        <p:spPr>
          <a:xfrm>
            <a:off x="9103658" y="6596390"/>
            <a:ext cx="761747" cy="253916"/>
          </a:xfrm>
          <a:prstGeom prst="rect">
            <a:avLst/>
          </a:prstGeom>
          <a:noFill/>
        </p:spPr>
        <p:txBody>
          <a:bodyPr wrap="none" rtlCol="0">
            <a:spAutoFit/>
          </a:bodyPr>
          <a:lstStyle/>
          <a:p>
            <a:r>
              <a:rPr lang="en-US" sz="1050" dirty="0"/>
              <a:t>Provability</a:t>
            </a:r>
          </a:p>
        </p:txBody>
      </p:sp>
    </p:spTree>
    <p:extLst>
      <p:ext uri="{BB962C8B-B14F-4D97-AF65-F5344CB8AC3E}">
        <p14:creationId xmlns:p14="http://schemas.microsoft.com/office/powerpoint/2010/main" val="4296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D6A97-E85E-4CCA-9692-F3F849B60043}"/>
              </a:ext>
            </a:extLst>
          </p:cNvPr>
          <p:cNvSpPr>
            <a:spLocks noGrp="1"/>
          </p:cNvSpPr>
          <p:nvPr>
            <p:ph type="title"/>
          </p:nvPr>
        </p:nvSpPr>
        <p:spPr/>
        <p:txBody>
          <a:bodyPr/>
          <a:lstStyle/>
          <a:p>
            <a:r>
              <a:rPr lang="en-US" dirty="0"/>
              <a:t>Challenges – algorithms - PROVABILITY</a:t>
            </a:r>
          </a:p>
        </p:txBody>
      </p:sp>
      <p:sp>
        <p:nvSpPr>
          <p:cNvPr id="3" name="Content Placeholder 2">
            <a:extLst>
              <a:ext uri="{FF2B5EF4-FFF2-40B4-BE49-F238E27FC236}">
                <a16:creationId xmlns:a16="http://schemas.microsoft.com/office/drawing/2014/main" id="{21890F5B-5B78-4244-AFAD-A8A502A9A69C}"/>
              </a:ext>
            </a:extLst>
          </p:cNvPr>
          <p:cNvSpPr>
            <a:spLocks noGrp="1"/>
          </p:cNvSpPr>
          <p:nvPr>
            <p:ph idx="1"/>
          </p:nvPr>
        </p:nvSpPr>
        <p:spPr/>
        <p:txBody>
          <a:bodyPr/>
          <a:lstStyle/>
          <a:p>
            <a:r>
              <a:rPr lang="en-US" dirty="0"/>
              <a:t>Why ? Not how</a:t>
            </a:r>
          </a:p>
          <a:p>
            <a:r>
              <a:rPr lang="en-US" dirty="0"/>
              <a:t>Role of non-linearities</a:t>
            </a:r>
          </a:p>
        </p:txBody>
      </p:sp>
      <p:pic>
        <p:nvPicPr>
          <p:cNvPr id="4" name="Picture 2" descr="Image result for machine learning jokes">
            <a:extLst>
              <a:ext uri="{FF2B5EF4-FFF2-40B4-BE49-F238E27FC236}">
                <a16:creationId xmlns:a16="http://schemas.microsoft.com/office/drawing/2014/main" id="{9CFBD945-7932-46C6-A48A-52C1A0175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6592" y="1733126"/>
            <a:ext cx="3882958" cy="32056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9A49985-3719-49A0-BC8D-B675C38A4225}"/>
              </a:ext>
            </a:extLst>
          </p:cNvPr>
          <p:cNvSpPr txBox="1"/>
          <p:nvPr/>
        </p:nvSpPr>
        <p:spPr>
          <a:xfrm>
            <a:off x="9103658" y="6596390"/>
            <a:ext cx="806631" cy="253916"/>
          </a:xfrm>
          <a:prstGeom prst="rect">
            <a:avLst/>
          </a:prstGeom>
          <a:noFill/>
        </p:spPr>
        <p:txBody>
          <a:bodyPr wrap="none" rtlCol="0">
            <a:spAutoFit/>
          </a:bodyPr>
          <a:lstStyle/>
          <a:p>
            <a:r>
              <a:rPr lang="en-US" sz="1050" dirty="0"/>
              <a:t>Limits of ML</a:t>
            </a:r>
          </a:p>
        </p:txBody>
      </p:sp>
      <p:pic>
        <p:nvPicPr>
          <p:cNvPr id="6" name="Picture 5">
            <a:extLst>
              <a:ext uri="{FF2B5EF4-FFF2-40B4-BE49-F238E27FC236}">
                <a16:creationId xmlns:a16="http://schemas.microsoft.com/office/drawing/2014/main" id="{BD51FB4C-03B5-474E-86FF-90EE05CD735E}"/>
              </a:ext>
            </a:extLst>
          </p:cNvPr>
          <p:cNvPicPr>
            <a:picLocks noChangeAspect="1"/>
          </p:cNvPicPr>
          <p:nvPr/>
        </p:nvPicPr>
        <p:blipFill>
          <a:blip r:embed="rId3"/>
          <a:stretch>
            <a:fillRect/>
          </a:stretch>
        </p:blipFill>
        <p:spPr>
          <a:xfrm>
            <a:off x="2973012" y="3548174"/>
            <a:ext cx="3152775" cy="2781300"/>
          </a:xfrm>
          <a:prstGeom prst="rect">
            <a:avLst/>
          </a:prstGeom>
        </p:spPr>
      </p:pic>
    </p:spTree>
    <p:extLst>
      <p:ext uri="{BB962C8B-B14F-4D97-AF65-F5344CB8AC3E}">
        <p14:creationId xmlns:p14="http://schemas.microsoft.com/office/powerpoint/2010/main" val="343080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B2DC3-CE80-40FE-8805-957E8EBF9A66}"/>
              </a:ext>
            </a:extLst>
          </p:cNvPr>
          <p:cNvSpPr>
            <a:spLocks noGrp="1"/>
          </p:cNvSpPr>
          <p:nvPr>
            <p:ph type="title"/>
          </p:nvPr>
        </p:nvSpPr>
        <p:spPr/>
        <p:txBody>
          <a:bodyPr/>
          <a:lstStyle/>
          <a:p>
            <a:r>
              <a:rPr lang="en-US" dirty="0"/>
              <a:t>Limits of machine learning – where are we ?</a:t>
            </a:r>
          </a:p>
        </p:txBody>
      </p:sp>
      <p:pic>
        <p:nvPicPr>
          <p:cNvPr id="5" name="Content Placeholder 4">
            <a:extLst>
              <a:ext uri="{FF2B5EF4-FFF2-40B4-BE49-F238E27FC236}">
                <a16:creationId xmlns:a16="http://schemas.microsoft.com/office/drawing/2014/main" id="{4C61FDBD-033E-4404-AAB4-B883C1EB6ABE}"/>
              </a:ext>
            </a:extLst>
          </p:cNvPr>
          <p:cNvPicPr>
            <a:picLocks noGrp="1" noChangeAspect="1"/>
          </p:cNvPicPr>
          <p:nvPr>
            <p:ph idx="1"/>
          </p:nvPr>
        </p:nvPicPr>
        <p:blipFill>
          <a:blip r:embed="rId2"/>
          <a:stretch>
            <a:fillRect/>
          </a:stretch>
        </p:blipFill>
        <p:spPr>
          <a:xfrm>
            <a:off x="988032" y="1857375"/>
            <a:ext cx="4914900" cy="3143250"/>
          </a:xfrm>
        </p:spPr>
      </p:pic>
      <p:pic>
        <p:nvPicPr>
          <p:cNvPr id="7" name="Picture 6">
            <a:extLst>
              <a:ext uri="{FF2B5EF4-FFF2-40B4-BE49-F238E27FC236}">
                <a16:creationId xmlns:a16="http://schemas.microsoft.com/office/drawing/2014/main" id="{64375EED-8E42-4820-A02A-5ADFFD744C92}"/>
              </a:ext>
            </a:extLst>
          </p:cNvPr>
          <p:cNvPicPr>
            <a:picLocks noChangeAspect="1"/>
          </p:cNvPicPr>
          <p:nvPr/>
        </p:nvPicPr>
        <p:blipFill>
          <a:blip r:embed="rId3"/>
          <a:stretch>
            <a:fillRect/>
          </a:stretch>
        </p:blipFill>
        <p:spPr>
          <a:xfrm>
            <a:off x="6289068" y="3370377"/>
            <a:ext cx="4914900" cy="3143250"/>
          </a:xfrm>
          <a:prstGeom prst="rect">
            <a:avLst/>
          </a:prstGeom>
        </p:spPr>
      </p:pic>
      <p:sp>
        <p:nvSpPr>
          <p:cNvPr id="8" name="TextBox 7">
            <a:extLst>
              <a:ext uri="{FF2B5EF4-FFF2-40B4-BE49-F238E27FC236}">
                <a16:creationId xmlns:a16="http://schemas.microsoft.com/office/drawing/2014/main" id="{FEE9D30D-A57F-4A81-BB93-D5D3AD9F23AA}"/>
              </a:ext>
            </a:extLst>
          </p:cNvPr>
          <p:cNvSpPr txBox="1"/>
          <p:nvPr/>
        </p:nvSpPr>
        <p:spPr>
          <a:xfrm>
            <a:off x="1272619" y="6328961"/>
            <a:ext cx="1633139" cy="369332"/>
          </a:xfrm>
          <a:prstGeom prst="rect">
            <a:avLst/>
          </a:prstGeom>
          <a:noFill/>
        </p:spPr>
        <p:txBody>
          <a:bodyPr wrap="none" rtlCol="0">
            <a:spAutoFit/>
          </a:bodyPr>
          <a:lstStyle/>
          <a:p>
            <a:r>
              <a:rPr lang="en-US" dirty="0"/>
              <a:t>Harry Foundalis</a:t>
            </a:r>
          </a:p>
        </p:txBody>
      </p:sp>
      <p:sp>
        <p:nvSpPr>
          <p:cNvPr id="3" name="Rectangle 2">
            <a:extLst>
              <a:ext uri="{FF2B5EF4-FFF2-40B4-BE49-F238E27FC236}">
                <a16:creationId xmlns:a16="http://schemas.microsoft.com/office/drawing/2014/main" id="{0F488206-FDC1-44B9-A569-6DD01797125F}"/>
              </a:ext>
            </a:extLst>
          </p:cNvPr>
          <p:cNvSpPr/>
          <p:nvPr/>
        </p:nvSpPr>
        <p:spPr>
          <a:xfrm>
            <a:off x="7374578" y="2179734"/>
            <a:ext cx="1871410" cy="369332"/>
          </a:xfrm>
          <a:prstGeom prst="rect">
            <a:avLst/>
          </a:prstGeom>
        </p:spPr>
        <p:txBody>
          <a:bodyPr wrap="none">
            <a:spAutoFit/>
          </a:bodyPr>
          <a:lstStyle/>
          <a:p>
            <a:r>
              <a:rPr lang="en-US" dirty="0"/>
              <a:t>Bongard problems</a:t>
            </a:r>
          </a:p>
        </p:txBody>
      </p:sp>
      <p:sp>
        <p:nvSpPr>
          <p:cNvPr id="9" name="TextBox 8">
            <a:extLst>
              <a:ext uri="{FF2B5EF4-FFF2-40B4-BE49-F238E27FC236}">
                <a16:creationId xmlns:a16="http://schemas.microsoft.com/office/drawing/2014/main" id="{C10B55C7-88A6-471B-910D-153E955701EC}"/>
              </a:ext>
            </a:extLst>
          </p:cNvPr>
          <p:cNvSpPr txBox="1"/>
          <p:nvPr/>
        </p:nvSpPr>
        <p:spPr>
          <a:xfrm>
            <a:off x="9103658" y="6596390"/>
            <a:ext cx="1414170" cy="253916"/>
          </a:xfrm>
          <a:prstGeom prst="rect">
            <a:avLst/>
          </a:prstGeom>
          <a:noFill/>
        </p:spPr>
        <p:txBody>
          <a:bodyPr wrap="none" rtlCol="0">
            <a:spAutoFit/>
          </a:bodyPr>
          <a:lstStyle/>
          <a:p>
            <a:r>
              <a:rPr lang="en-US" sz="1050" dirty="0"/>
              <a:t>Part 3 - Indian Context</a:t>
            </a:r>
          </a:p>
        </p:txBody>
      </p:sp>
    </p:spTree>
    <p:extLst>
      <p:ext uri="{BB962C8B-B14F-4D97-AF65-F5344CB8AC3E}">
        <p14:creationId xmlns:p14="http://schemas.microsoft.com/office/powerpoint/2010/main" val="3334421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F2E7F-0F8A-446E-B59B-AEDCE9A57238}"/>
              </a:ext>
            </a:extLst>
          </p:cNvPr>
          <p:cNvSpPr>
            <a:spLocks noGrp="1"/>
          </p:cNvSpPr>
          <p:nvPr>
            <p:ph type="title"/>
          </p:nvPr>
        </p:nvSpPr>
        <p:spPr/>
        <p:txBody>
          <a:bodyPr/>
          <a:lstStyle/>
          <a:p>
            <a:r>
              <a:rPr lang="en-US" dirty="0"/>
              <a:t>Ml in the Indian context</a:t>
            </a:r>
          </a:p>
        </p:txBody>
      </p:sp>
      <p:sp>
        <p:nvSpPr>
          <p:cNvPr id="3" name="Content Placeholder 2">
            <a:extLst>
              <a:ext uri="{FF2B5EF4-FFF2-40B4-BE49-F238E27FC236}">
                <a16:creationId xmlns:a16="http://schemas.microsoft.com/office/drawing/2014/main" id="{4F5AE4E0-0F0C-43BF-9B6B-39ADA8741E33}"/>
              </a:ext>
            </a:extLst>
          </p:cNvPr>
          <p:cNvSpPr>
            <a:spLocks noGrp="1"/>
          </p:cNvSpPr>
          <p:nvPr>
            <p:ph idx="1"/>
          </p:nvPr>
        </p:nvSpPr>
        <p:spPr/>
        <p:txBody>
          <a:bodyPr/>
          <a:lstStyle/>
          <a:p>
            <a:r>
              <a:rPr lang="en-US" dirty="0"/>
              <a:t>4 cases</a:t>
            </a:r>
          </a:p>
        </p:txBody>
      </p:sp>
      <p:sp>
        <p:nvSpPr>
          <p:cNvPr id="4" name="TextBox 3">
            <a:extLst>
              <a:ext uri="{FF2B5EF4-FFF2-40B4-BE49-F238E27FC236}">
                <a16:creationId xmlns:a16="http://schemas.microsoft.com/office/drawing/2014/main" id="{247B98E6-6E7F-4948-9393-80766FC627CB}"/>
              </a:ext>
            </a:extLst>
          </p:cNvPr>
          <p:cNvSpPr txBox="1"/>
          <p:nvPr/>
        </p:nvSpPr>
        <p:spPr>
          <a:xfrm>
            <a:off x="9103658" y="6596390"/>
            <a:ext cx="716863" cy="253916"/>
          </a:xfrm>
          <a:prstGeom prst="rect">
            <a:avLst/>
          </a:prstGeom>
          <a:noFill/>
        </p:spPr>
        <p:txBody>
          <a:bodyPr wrap="none" rtlCol="0">
            <a:spAutoFit/>
          </a:bodyPr>
          <a:lstStyle/>
          <a:p>
            <a:r>
              <a:rPr lang="en-US" sz="1050" dirty="0"/>
              <a:t>Language</a:t>
            </a:r>
          </a:p>
        </p:txBody>
      </p:sp>
    </p:spTree>
    <p:extLst>
      <p:ext uri="{BB962C8B-B14F-4D97-AF65-F5344CB8AC3E}">
        <p14:creationId xmlns:p14="http://schemas.microsoft.com/office/powerpoint/2010/main" val="3216794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99CF-FEA8-4AA2-847A-02C965C9A6AE}"/>
              </a:ext>
            </a:extLst>
          </p:cNvPr>
          <p:cNvSpPr>
            <a:spLocks noGrp="1"/>
          </p:cNvSpPr>
          <p:nvPr>
            <p:ph type="title"/>
          </p:nvPr>
        </p:nvSpPr>
        <p:spPr/>
        <p:txBody>
          <a:bodyPr/>
          <a:lstStyle/>
          <a:p>
            <a:r>
              <a:rPr lang="en-US" dirty="0"/>
              <a:t>The Indian context 1 - language</a:t>
            </a:r>
          </a:p>
        </p:txBody>
      </p:sp>
      <p:sp>
        <p:nvSpPr>
          <p:cNvPr id="4" name="TextBox 3">
            <a:extLst>
              <a:ext uri="{FF2B5EF4-FFF2-40B4-BE49-F238E27FC236}">
                <a16:creationId xmlns:a16="http://schemas.microsoft.com/office/drawing/2014/main" id="{70B69235-BA45-4091-9325-13719A24B8F3}"/>
              </a:ext>
            </a:extLst>
          </p:cNvPr>
          <p:cNvSpPr txBox="1"/>
          <p:nvPr/>
        </p:nvSpPr>
        <p:spPr>
          <a:xfrm rot="20183298">
            <a:off x="8849347" y="859223"/>
            <a:ext cx="2416046" cy="369332"/>
          </a:xfrm>
          <a:prstGeom prst="rect">
            <a:avLst/>
          </a:prstGeom>
          <a:noFill/>
        </p:spPr>
        <p:txBody>
          <a:bodyPr wrap="none" rtlCol="0">
            <a:spAutoFit/>
          </a:bodyPr>
          <a:lstStyle/>
          <a:p>
            <a:r>
              <a:rPr lang="en-US" dirty="0"/>
              <a:t>Impact – 1Billion people</a:t>
            </a:r>
          </a:p>
        </p:txBody>
      </p:sp>
      <p:pic>
        <p:nvPicPr>
          <p:cNvPr id="1026" name="Picture 2" descr="à®à®¤ à®µà®¿à®à¯à®à¯à®, à®à®¤à¯à®à¯à®à¯ à®µà®¾à®à¯à® ">
            <a:extLst>
              <a:ext uri="{FF2B5EF4-FFF2-40B4-BE49-F238E27FC236}">
                <a16:creationId xmlns:a16="http://schemas.microsoft.com/office/drawing/2014/main" id="{09B80F89-E8CE-498C-B40F-84B10F284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128" y="2023591"/>
            <a:ext cx="3380802" cy="25356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9" name="Oval 8">
            <a:extLst>
              <a:ext uri="{FF2B5EF4-FFF2-40B4-BE49-F238E27FC236}">
                <a16:creationId xmlns:a16="http://schemas.microsoft.com/office/drawing/2014/main" id="{98049017-AD80-418A-B411-7735F8C17BFA}"/>
              </a:ext>
            </a:extLst>
          </p:cNvPr>
          <p:cNvSpPr/>
          <p:nvPr/>
        </p:nvSpPr>
        <p:spPr>
          <a:xfrm>
            <a:off x="2948280" y="3429000"/>
            <a:ext cx="1767155" cy="12134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87B06F5-6404-49AE-A10B-B5F738DABC13}"/>
              </a:ext>
            </a:extLst>
          </p:cNvPr>
          <p:cNvSpPr>
            <a:spLocks noGrp="1"/>
          </p:cNvSpPr>
          <p:nvPr>
            <p:ph idx="1"/>
          </p:nvPr>
        </p:nvSpPr>
        <p:spPr>
          <a:xfrm>
            <a:off x="687938" y="4670981"/>
            <a:ext cx="9905999" cy="1842106"/>
          </a:xfrm>
        </p:spPr>
        <p:txBody>
          <a:bodyPr>
            <a:normAutofit fontScale="92500" lnSpcReduction="20000"/>
          </a:bodyPr>
          <a:lstStyle/>
          <a:p>
            <a:r>
              <a:rPr lang="en-US" sz="3200" dirty="0"/>
              <a:t>Language modelling</a:t>
            </a:r>
          </a:p>
          <a:p>
            <a:r>
              <a:rPr lang="en-US" sz="3200" dirty="0"/>
              <a:t>Translation</a:t>
            </a:r>
          </a:p>
          <a:p>
            <a:r>
              <a:rPr lang="en-US" sz="3200" dirty="0"/>
              <a:t>Recognition</a:t>
            </a:r>
          </a:p>
          <a:p>
            <a:endParaRPr lang="en-US" sz="3200" dirty="0"/>
          </a:p>
        </p:txBody>
      </p:sp>
      <p:sp>
        <p:nvSpPr>
          <p:cNvPr id="7" name="TextBox 21">
            <a:extLst>
              <a:ext uri="{FF2B5EF4-FFF2-40B4-BE49-F238E27FC236}">
                <a16:creationId xmlns:a16="http://schemas.microsoft.com/office/drawing/2014/main" id="{78A09893-CEC9-44F4-9D86-FBB7732A334B}"/>
              </a:ext>
            </a:extLst>
          </p:cNvPr>
          <p:cNvSpPr txBox="1">
            <a:spLocks noChangeArrowheads="1"/>
          </p:cNvSpPr>
          <p:nvPr/>
        </p:nvSpPr>
        <p:spPr bwMode="auto">
          <a:xfrm>
            <a:off x="9572837" y="6507724"/>
            <a:ext cx="3041431" cy="289441"/>
          </a:xfrm>
          <a:prstGeom prst="roundRect">
            <a:avLst/>
          </a:prstGeom>
          <a:noFill/>
          <a:ln w="9525">
            <a:noFill/>
            <a:miter lim="800000"/>
            <a:headEnd/>
            <a:tailEnd/>
          </a:ln>
        </p:spPr>
        <p:txBody>
          <a:bodyPr wrap="square">
            <a:spAutoFit/>
          </a:bodyPr>
          <a:lstStyle/>
          <a:p>
            <a:pPr algn="ctr" eaLnBrk="0" fontAlgn="base" hangingPunct="0">
              <a:spcBef>
                <a:spcPct val="0"/>
              </a:spcBef>
              <a:spcAft>
                <a:spcPct val="0"/>
              </a:spcAft>
            </a:pPr>
            <a:r>
              <a:rPr lang="en-US" sz="1100" b="1" dirty="0">
                <a:ea typeface="ＭＳ Ｐゴシック" charset="-128"/>
                <a:cs typeface="Arial" pitchFamily="34" charset="0"/>
              </a:rPr>
              <a:t>SRM Institute, Apr 2018</a:t>
            </a:r>
          </a:p>
        </p:txBody>
      </p:sp>
      <p:sp>
        <p:nvSpPr>
          <p:cNvPr id="8" name="TextBox 21">
            <a:extLst>
              <a:ext uri="{FF2B5EF4-FFF2-40B4-BE49-F238E27FC236}">
                <a16:creationId xmlns:a16="http://schemas.microsoft.com/office/drawing/2014/main" id="{517FA440-BD8A-42A1-A605-CCAF49737285}"/>
              </a:ext>
            </a:extLst>
          </p:cNvPr>
          <p:cNvSpPr txBox="1">
            <a:spLocks noChangeArrowheads="1"/>
          </p:cNvSpPr>
          <p:nvPr/>
        </p:nvSpPr>
        <p:spPr bwMode="auto">
          <a:xfrm>
            <a:off x="9572838" y="6335456"/>
            <a:ext cx="2533998" cy="289441"/>
          </a:xfrm>
          <a:prstGeom prst="roundRect">
            <a:avLst/>
          </a:prstGeom>
          <a:noFill/>
          <a:ln w="9525">
            <a:noFill/>
            <a:miter lim="800000"/>
            <a:headEnd/>
            <a:tailEnd/>
          </a:ln>
        </p:spPr>
        <p:txBody>
          <a:bodyPr wrap="square">
            <a:spAutoFit/>
          </a:bodyPr>
          <a:lstStyle/>
          <a:p>
            <a:pPr algn="ctr" eaLnBrk="0" fontAlgn="base" hangingPunct="0">
              <a:spcBef>
                <a:spcPct val="0"/>
              </a:spcBef>
              <a:spcAft>
                <a:spcPct val="0"/>
              </a:spcAft>
            </a:pPr>
            <a:r>
              <a:rPr lang="en-US" sz="1100" b="1" dirty="0">
                <a:ea typeface="ＭＳ Ｐゴシック" charset="-128"/>
                <a:cs typeface="Arial" pitchFamily="34" charset="0"/>
              </a:rPr>
              <a:t>IEEE CE Society</a:t>
            </a:r>
          </a:p>
        </p:txBody>
      </p:sp>
      <p:pic>
        <p:nvPicPr>
          <p:cNvPr id="10" name="Picture 6" descr="à®à®¤à¯ à®®à®°à®£ à®®à®¾à®¸à¯! ">
            <a:extLst>
              <a:ext uri="{FF2B5EF4-FFF2-40B4-BE49-F238E27FC236}">
                <a16:creationId xmlns:a16="http://schemas.microsoft.com/office/drawing/2014/main" id="{84582ADA-7C4C-4821-A96E-11EAB57C8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2582" y="2450738"/>
            <a:ext cx="3707788" cy="2966185"/>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62D657EF-B614-4910-A027-3780F9044A19}"/>
              </a:ext>
            </a:extLst>
          </p:cNvPr>
          <p:cNvSpPr/>
          <p:nvPr/>
        </p:nvSpPr>
        <p:spPr>
          <a:xfrm>
            <a:off x="9008066" y="3084013"/>
            <a:ext cx="1522317" cy="13368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D3CF8E0-8D05-4105-98FC-CFF4A8880444}"/>
              </a:ext>
            </a:extLst>
          </p:cNvPr>
          <p:cNvSpPr txBox="1"/>
          <p:nvPr/>
        </p:nvSpPr>
        <p:spPr>
          <a:xfrm>
            <a:off x="9103658" y="6596390"/>
            <a:ext cx="665567" cy="253916"/>
          </a:xfrm>
          <a:prstGeom prst="rect">
            <a:avLst/>
          </a:prstGeom>
          <a:noFill/>
        </p:spPr>
        <p:txBody>
          <a:bodyPr wrap="none" rtlCol="0">
            <a:spAutoFit/>
          </a:bodyPr>
          <a:lstStyle/>
          <a:p>
            <a:r>
              <a:rPr lang="en-US" sz="1050" dirty="0"/>
              <a:t>Medicine</a:t>
            </a:r>
          </a:p>
        </p:txBody>
      </p:sp>
    </p:spTree>
    <p:extLst>
      <p:ext uri="{BB962C8B-B14F-4D97-AF65-F5344CB8AC3E}">
        <p14:creationId xmlns:p14="http://schemas.microsoft.com/office/powerpoint/2010/main" val="1938661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19235-7019-4B65-A762-9D2AC41B5DA0}"/>
              </a:ext>
            </a:extLst>
          </p:cNvPr>
          <p:cNvSpPr>
            <a:spLocks noGrp="1"/>
          </p:cNvSpPr>
          <p:nvPr>
            <p:ph type="title"/>
          </p:nvPr>
        </p:nvSpPr>
        <p:spPr/>
        <p:txBody>
          <a:bodyPr/>
          <a:lstStyle/>
          <a:p>
            <a:r>
              <a:rPr lang="en-US" dirty="0"/>
              <a:t>The  indian context 2 - Medicine</a:t>
            </a:r>
          </a:p>
        </p:txBody>
      </p:sp>
      <p:sp>
        <p:nvSpPr>
          <p:cNvPr id="3" name="Content Placeholder 2">
            <a:extLst>
              <a:ext uri="{FF2B5EF4-FFF2-40B4-BE49-F238E27FC236}">
                <a16:creationId xmlns:a16="http://schemas.microsoft.com/office/drawing/2014/main" id="{0D6FC656-30AA-4E3D-B599-C6C7E6A15299}"/>
              </a:ext>
            </a:extLst>
          </p:cNvPr>
          <p:cNvSpPr>
            <a:spLocks noGrp="1"/>
          </p:cNvSpPr>
          <p:nvPr>
            <p:ph idx="1"/>
          </p:nvPr>
        </p:nvSpPr>
        <p:spPr/>
        <p:txBody>
          <a:bodyPr>
            <a:normAutofit/>
          </a:bodyPr>
          <a:lstStyle/>
          <a:p>
            <a:r>
              <a:rPr lang="en-US" dirty="0"/>
              <a:t>Genus of cattle</a:t>
            </a:r>
          </a:p>
          <a:p>
            <a:r>
              <a:rPr lang="en-US" dirty="0"/>
              <a:t>Understanding the structure of the gene</a:t>
            </a:r>
          </a:p>
          <a:p>
            <a:endParaRPr lang="en-US" dirty="0"/>
          </a:p>
          <a:p>
            <a:r>
              <a:rPr lang="en-US" dirty="0"/>
              <a:t>Cattle - Only genus capable of Ultralong HCDR3 of 60 amino acids</a:t>
            </a:r>
          </a:p>
          <a:p>
            <a:r>
              <a:rPr lang="en-US" dirty="0"/>
              <a:t>Allows ABs to reach vulnerable regions of a virus, to break it down</a:t>
            </a:r>
          </a:p>
        </p:txBody>
      </p:sp>
      <p:sp>
        <p:nvSpPr>
          <p:cNvPr id="4" name="TextBox 3">
            <a:extLst>
              <a:ext uri="{FF2B5EF4-FFF2-40B4-BE49-F238E27FC236}">
                <a16:creationId xmlns:a16="http://schemas.microsoft.com/office/drawing/2014/main" id="{B4DA1A68-8BDF-4BC4-956A-3B0342EF3F45}"/>
              </a:ext>
            </a:extLst>
          </p:cNvPr>
          <p:cNvSpPr txBox="1"/>
          <p:nvPr/>
        </p:nvSpPr>
        <p:spPr>
          <a:xfrm>
            <a:off x="11618258" y="5929499"/>
            <a:ext cx="622286" cy="415498"/>
          </a:xfrm>
          <a:prstGeom prst="rect">
            <a:avLst/>
          </a:prstGeom>
          <a:noFill/>
        </p:spPr>
        <p:txBody>
          <a:bodyPr wrap="none" rtlCol="0">
            <a:spAutoFit/>
          </a:bodyPr>
          <a:lstStyle/>
          <a:p>
            <a:r>
              <a:rPr lang="en-US" sz="1050" dirty="0"/>
              <a:t>Bos</a:t>
            </a:r>
          </a:p>
          <a:p>
            <a:r>
              <a:rPr lang="en-US" sz="1050" dirty="0"/>
              <a:t>B.Taurus</a:t>
            </a:r>
          </a:p>
        </p:txBody>
      </p:sp>
      <p:pic>
        <p:nvPicPr>
          <p:cNvPr id="1026" name="Picture 2" descr="Human antibody, left and cow antibody, pointing out the extraordinarily long CDR H3 loop on the cow antibody. The long bovine antibody loop appears to confer increased ability to attack pathogens.">
            <a:extLst>
              <a:ext uri="{FF2B5EF4-FFF2-40B4-BE49-F238E27FC236}">
                <a16:creationId xmlns:a16="http://schemas.microsoft.com/office/drawing/2014/main" id="{2C1397D0-2581-4403-A412-228981632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2870" y="1801206"/>
            <a:ext cx="3861832" cy="21728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C1C6712-55B6-4A08-87C8-3F0EFA1CDE7D}"/>
              </a:ext>
            </a:extLst>
          </p:cNvPr>
          <p:cNvSpPr/>
          <p:nvPr/>
        </p:nvSpPr>
        <p:spPr>
          <a:xfrm>
            <a:off x="1253355" y="6239482"/>
            <a:ext cx="4028667" cy="415498"/>
          </a:xfrm>
          <a:prstGeom prst="rect">
            <a:avLst/>
          </a:prstGeom>
        </p:spPr>
        <p:txBody>
          <a:bodyPr wrap="none">
            <a:spAutoFit/>
          </a:bodyPr>
          <a:lstStyle/>
          <a:p>
            <a:r>
              <a:rPr lang="en-US" sz="1050" dirty="0">
                <a:latin typeface="Georgia" panose="02040502050405020303" pitchFamily="18" charset="0"/>
              </a:rPr>
              <a:t>CDR - Complementarity-determining regions, From Cell Journal</a:t>
            </a:r>
          </a:p>
          <a:p>
            <a:r>
              <a:rPr lang="en-US" sz="1050" dirty="0"/>
              <a:t>BNAB – Broadly Neutralizing ABs</a:t>
            </a:r>
          </a:p>
        </p:txBody>
      </p:sp>
      <p:sp>
        <p:nvSpPr>
          <p:cNvPr id="6" name="TextBox 5">
            <a:extLst>
              <a:ext uri="{FF2B5EF4-FFF2-40B4-BE49-F238E27FC236}">
                <a16:creationId xmlns:a16="http://schemas.microsoft.com/office/drawing/2014/main" id="{C71B87CB-8206-4233-AEBD-F6FC12AD4BA3}"/>
              </a:ext>
            </a:extLst>
          </p:cNvPr>
          <p:cNvSpPr txBox="1"/>
          <p:nvPr/>
        </p:nvSpPr>
        <p:spPr>
          <a:xfrm rot="20183298">
            <a:off x="8803661" y="859223"/>
            <a:ext cx="2507418" cy="369332"/>
          </a:xfrm>
          <a:prstGeom prst="rect">
            <a:avLst/>
          </a:prstGeom>
          <a:noFill/>
        </p:spPr>
        <p:txBody>
          <a:bodyPr wrap="none" rtlCol="0">
            <a:spAutoFit/>
          </a:bodyPr>
          <a:lstStyle/>
          <a:p>
            <a:r>
              <a:rPr lang="en-US" dirty="0"/>
              <a:t>Impact – x million people</a:t>
            </a:r>
          </a:p>
        </p:txBody>
      </p:sp>
      <p:sp>
        <p:nvSpPr>
          <p:cNvPr id="8" name="TextBox 7">
            <a:extLst>
              <a:ext uri="{FF2B5EF4-FFF2-40B4-BE49-F238E27FC236}">
                <a16:creationId xmlns:a16="http://schemas.microsoft.com/office/drawing/2014/main" id="{F72B5224-2569-435E-AA87-4B56396A6023}"/>
              </a:ext>
            </a:extLst>
          </p:cNvPr>
          <p:cNvSpPr txBox="1"/>
          <p:nvPr/>
        </p:nvSpPr>
        <p:spPr>
          <a:xfrm>
            <a:off x="9103658" y="6596390"/>
            <a:ext cx="577402" cy="253916"/>
          </a:xfrm>
          <a:prstGeom prst="rect">
            <a:avLst/>
          </a:prstGeom>
          <a:noFill/>
        </p:spPr>
        <p:txBody>
          <a:bodyPr wrap="none" rtlCol="0">
            <a:spAutoFit/>
          </a:bodyPr>
          <a:lstStyle/>
          <a:p>
            <a:r>
              <a:rPr lang="en-US" sz="1050" dirty="0"/>
              <a:t>Privacy</a:t>
            </a:r>
          </a:p>
        </p:txBody>
      </p:sp>
    </p:spTree>
    <p:extLst>
      <p:ext uri="{BB962C8B-B14F-4D97-AF65-F5344CB8AC3E}">
        <p14:creationId xmlns:p14="http://schemas.microsoft.com/office/powerpoint/2010/main" val="3442401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9E63-DE0C-4489-A416-E8B03E755FB9}"/>
              </a:ext>
            </a:extLst>
          </p:cNvPr>
          <p:cNvSpPr>
            <a:spLocks noGrp="1"/>
          </p:cNvSpPr>
          <p:nvPr>
            <p:ph type="title"/>
          </p:nvPr>
        </p:nvSpPr>
        <p:spPr/>
        <p:txBody>
          <a:bodyPr/>
          <a:lstStyle/>
          <a:p>
            <a:r>
              <a:rPr lang="en-US" dirty="0"/>
              <a:t>The Indian context 3 – data privacy</a:t>
            </a:r>
          </a:p>
        </p:txBody>
      </p:sp>
      <p:sp>
        <p:nvSpPr>
          <p:cNvPr id="3" name="Content Placeholder 2">
            <a:extLst>
              <a:ext uri="{FF2B5EF4-FFF2-40B4-BE49-F238E27FC236}">
                <a16:creationId xmlns:a16="http://schemas.microsoft.com/office/drawing/2014/main" id="{41406658-5D47-451D-9E93-40507580C358}"/>
              </a:ext>
            </a:extLst>
          </p:cNvPr>
          <p:cNvSpPr>
            <a:spLocks noGrp="1"/>
          </p:cNvSpPr>
          <p:nvPr>
            <p:ph idx="1"/>
          </p:nvPr>
        </p:nvSpPr>
        <p:spPr/>
        <p:txBody>
          <a:bodyPr/>
          <a:lstStyle/>
          <a:p>
            <a:r>
              <a:rPr lang="en-US" dirty="0"/>
              <a:t>Apollo Hospitals (1L +)</a:t>
            </a:r>
          </a:p>
          <a:p>
            <a:r>
              <a:rPr lang="en-US" dirty="0"/>
              <a:t>Naukri.com (1L +)</a:t>
            </a:r>
          </a:p>
          <a:p>
            <a:r>
              <a:rPr lang="en-US" dirty="0"/>
              <a:t>Facebook (1B ?)</a:t>
            </a:r>
          </a:p>
          <a:p>
            <a:endParaRPr lang="en-US" dirty="0"/>
          </a:p>
          <a:p>
            <a:r>
              <a:rPr lang="en-US" dirty="0"/>
              <a:t>“Data is the new oil”</a:t>
            </a:r>
          </a:p>
          <a:p>
            <a:r>
              <a:rPr lang="en-US" dirty="0"/>
              <a:t>Privacy should be built into every algorithmic design</a:t>
            </a:r>
          </a:p>
        </p:txBody>
      </p:sp>
      <p:pic>
        <p:nvPicPr>
          <p:cNvPr id="3074" name="Picture 2" descr="Image result for kaggle jokes">
            <a:extLst>
              <a:ext uri="{FF2B5EF4-FFF2-40B4-BE49-F238E27FC236}">
                <a16:creationId xmlns:a16="http://schemas.microsoft.com/office/drawing/2014/main" id="{DA9C3F2D-F92B-4ADC-AB59-78BE86D085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86384">
            <a:off x="5863865" y="2097088"/>
            <a:ext cx="5715000" cy="2971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E62BD9A-63A5-444C-9546-881EE2124165}"/>
              </a:ext>
            </a:extLst>
          </p:cNvPr>
          <p:cNvSpPr txBox="1"/>
          <p:nvPr/>
        </p:nvSpPr>
        <p:spPr>
          <a:xfrm>
            <a:off x="9103658" y="6596390"/>
            <a:ext cx="939681" cy="253916"/>
          </a:xfrm>
          <a:prstGeom prst="rect">
            <a:avLst/>
          </a:prstGeom>
          <a:noFill/>
        </p:spPr>
        <p:txBody>
          <a:bodyPr wrap="none" rtlCol="0">
            <a:spAutoFit/>
          </a:bodyPr>
          <a:lstStyle/>
          <a:p>
            <a:r>
              <a:rPr lang="en-US" sz="1050" dirty="0"/>
              <a:t>Quality of life</a:t>
            </a:r>
          </a:p>
        </p:txBody>
      </p:sp>
    </p:spTree>
    <p:extLst>
      <p:ext uri="{BB962C8B-B14F-4D97-AF65-F5344CB8AC3E}">
        <p14:creationId xmlns:p14="http://schemas.microsoft.com/office/powerpoint/2010/main" val="3455041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0222-604F-4A1B-8ABB-F2BA10DE505F}"/>
              </a:ext>
            </a:extLst>
          </p:cNvPr>
          <p:cNvSpPr>
            <a:spLocks noGrp="1"/>
          </p:cNvSpPr>
          <p:nvPr>
            <p:ph type="title"/>
          </p:nvPr>
        </p:nvSpPr>
        <p:spPr/>
        <p:txBody>
          <a:bodyPr/>
          <a:lstStyle/>
          <a:p>
            <a:r>
              <a:rPr lang="en-US" dirty="0"/>
              <a:t>The indian context 4 – QUALITY OF LIFE</a:t>
            </a:r>
          </a:p>
        </p:txBody>
      </p:sp>
      <p:sp>
        <p:nvSpPr>
          <p:cNvPr id="3" name="Content Placeholder 2">
            <a:extLst>
              <a:ext uri="{FF2B5EF4-FFF2-40B4-BE49-F238E27FC236}">
                <a16:creationId xmlns:a16="http://schemas.microsoft.com/office/drawing/2014/main" id="{91B9F5A8-63E9-4C36-94D1-D9E724E413B0}"/>
              </a:ext>
            </a:extLst>
          </p:cNvPr>
          <p:cNvSpPr>
            <a:spLocks noGrp="1"/>
          </p:cNvSpPr>
          <p:nvPr>
            <p:ph idx="1"/>
          </p:nvPr>
        </p:nvSpPr>
        <p:spPr/>
        <p:txBody>
          <a:bodyPr/>
          <a:lstStyle/>
          <a:p>
            <a:r>
              <a:rPr lang="en-US" dirty="0"/>
              <a:t>Water (Rain, ground water) conservation, monitoring</a:t>
            </a:r>
          </a:p>
          <a:p>
            <a:r>
              <a:rPr lang="en-US" dirty="0"/>
              <a:t>Fuel, Electricity</a:t>
            </a:r>
          </a:p>
          <a:p>
            <a:r>
              <a:rPr lang="en-US" dirty="0"/>
              <a:t>Jobs</a:t>
            </a:r>
          </a:p>
          <a:p>
            <a:r>
              <a:rPr lang="en-US" dirty="0"/>
              <a:t>Safety (Robotics)</a:t>
            </a:r>
          </a:p>
          <a:p>
            <a:endParaRPr lang="en-US" dirty="0"/>
          </a:p>
          <a:p>
            <a:r>
              <a:rPr lang="en-US" dirty="0"/>
              <a:t>More data available for research, can result in better predictions</a:t>
            </a:r>
          </a:p>
        </p:txBody>
      </p:sp>
      <p:sp>
        <p:nvSpPr>
          <p:cNvPr id="4" name="TextBox 21">
            <a:extLst>
              <a:ext uri="{FF2B5EF4-FFF2-40B4-BE49-F238E27FC236}">
                <a16:creationId xmlns:a16="http://schemas.microsoft.com/office/drawing/2014/main" id="{3B54BA29-57EA-4612-88C2-9C515C11C78F}"/>
              </a:ext>
            </a:extLst>
          </p:cNvPr>
          <p:cNvSpPr txBox="1">
            <a:spLocks noChangeArrowheads="1"/>
          </p:cNvSpPr>
          <p:nvPr/>
        </p:nvSpPr>
        <p:spPr bwMode="auto">
          <a:xfrm>
            <a:off x="9572837" y="6507724"/>
            <a:ext cx="3041431" cy="289441"/>
          </a:xfrm>
          <a:prstGeom prst="roundRect">
            <a:avLst/>
          </a:prstGeom>
          <a:noFill/>
          <a:ln w="9525">
            <a:noFill/>
            <a:miter lim="800000"/>
            <a:headEnd/>
            <a:tailEnd/>
          </a:ln>
        </p:spPr>
        <p:txBody>
          <a:bodyPr wrap="square">
            <a:spAutoFit/>
          </a:bodyPr>
          <a:lstStyle/>
          <a:p>
            <a:pPr algn="ctr" eaLnBrk="0" fontAlgn="base" hangingPunct="0">
              <a:spcBef>
                <a:spcPct val="0"/>
              </a:spcBef>
              <a:spcAft>
                <a:spcPct val="0"/>
              </a:spcAft>
            </a:pPr>
            <a:r>
              <a:rPr lang="en-US" sz="1100" b="1" dirty="0">
                <a:ea typeface="ＭＳ Ｐゴシック" charset="-128"/>
                <a:cs typeface="Arial" pitchFamily="34" charset="0"/>
              </a:rPr>
              <a:t>SRM Institute, Apr 2018</a:t>
            </a:r>
          </a:p>
        </p:txBody>
      </p:sp>
      <p:sp>
        <p:nvSpPr>
          <p:cNvPr id="5" name="TextBox 21">
            <a:extLst>
              <a:ext uri="{FF2B5EF4-FFF2-40B4-BE49-F238E27FC236}">
                <a16:creationId xmlns:a16="http://schemas.microsoft.com/office/drawing/2014/main" id="{B43ACE2D-52F1-4BE1-8D8A-E4193AF0E86B}"/>
              </a:ext>
            </a:extLst>
          </p:cNvPr>
          <p:cNvSpPr txBox="1">
            <a:spLocks noChangeArrowheads="1"/>
          </p:cNvSpPr>
          <p:nvPr/>
        </p:nvSpPr>
        <p:spPr bwMode="auto">
          <a:xfrm>
            <a:off x="9572838" y="6335456"/>
            <a:ext cx="2533998" cy="289441"/>
          </a:xfrm>
          <a:prstGeom prst="roundRect">
            <a:avLst/>
          </a:prstGeom>
          <a:noFill/>
          <a:ln w="9525">
            <a:noFill/>
            <a:miter lim="800000"/>
            <a:headEnd/>
            <a:tailEnd/>
          </a:ln>
        </p:spPr>
        <p:txBody>
          <a:bodyPr wrap="square">
            <a:spAutoFit/>
          </a:bodyPr>
          <a:lstStyle/>
          <a:p>
            <a:pPr algn="ctr" eaLnBrk="0" fontAlgn="base" hangingPunct="0">
              <a:spcBef>
                <a:spcPct val="0"/>
              </a:spcBef>
              <a:spcAft>
                <a:spcPct val="0"/>
              </a:spcAft>
            </a:pPr>
            <a:r>
              <a:rPr lang="en-US" sz="1100" b="1" dirty="0">
                <a:ea typeface="ＭＳ Ｐゴシック" charset="-128"/>
                <a:cs typeface="Arial" pitchFamily="34" charset="0"/>
              </a:rPr>
              <a:t>IEEE CE Society</a:t>
            </a:r>
          </a:p>
        </p:txBody>
      </p:sp>
      <p:sp>
        <p:nvSpPr>
          <p:cNvPr id="6" name="TextBox 5">
            <a:extLst>
              <a:ext uri="{FF2B5EF4-FFF2-40B4-BE49-F238E27FC236}">
                <a16:creationId xmlns:a16="http://schemas.microsoft.com/office/drawing/2014/main" id="{D5BD515E-9401-466D-8D28-DAAE6B62563A}"/>
              </a:ext>
            </a:extLst>
          </p:cNvPr>
          <p:cNvSpPr txBox="1"/>
          <p:nvPr/>
        </p:nvSpPr>
        <p:spPr>
          <a:xfrm>
            <a:off x="9103658" y="6596390"/>
            <a:ext cx="676788" cy="253916"/>
          </a:xfrm>
          <a:prstGeom prst="rect">
            <a:avLst/>
          </a:prstGeom>
          <a:noFill/>
        </p:spPr>
        <p:txBody>
          <a:bodyPr wrap="none" rtlCol="0">
            <a:spAutoFit/>
          </a:bodyPr>
          <a:lstStyle/>
          <a:p>
            <a:r>
              <a:rPr lang="en-US" sz="1050" dirty="0"/>
              <a:t>Summary</a:t>
            </a:r>
          </a:p>
        </p:txBody>
      </p:sp>
    </p:spTree>
    <p:extLst>
      <p:ext uri="{BB962C8B-B14F-4D97-AF65-F5344CB8AC3E}">
        <p14:creationId xmlns:p14="http://schemas.microsoft.com/office/powerpoint/2010/main" val="1266469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D671-4F6C-4E98-B928-8AA6799E8837}"/>
              </a:ext>
            </a:extLst>
          </p:cNvPr>
          <p:cNvSpPr>
            <a:spLocks noGrp="1"/>
          </p:cNvSpPr>
          <p:nvPr>
            <p:ph type="title"/>
          </p:nvPr>
        </p:nvSpPr>
        <p:spPr/>
        <p:txBody>
          <a:bodyPr/>
          <a:lstStyle/>
          <a:p>
            <a:r>
              <a:rPr lang="en-US" dirty="0"/>
              <a:t>SUMMARY OF Challenges in ML</a:t>
            </a:r>
          </a:p>
        </p:txBody>
      </p:sp>
      <p:sp>
        <p:nvSpPr>
          <p:cNvPr id="3" name="Content Placeholder 2">
            <a:extLst>
              <a:ext uri="{FF2B5EF4-FFF2-40B4-BE49-F238E27FC236}">
                <a16:creationId xmlns:a16="http://schemas.microsoft.com/office/drawing/2014/main" id="{FF166395-449E-4CD8-B3D5-A1BEAE87CD85}"/>
              </a:ext>
            </a:extLst>
          </p:cNvPr>
          <p:cNvSpPr>
            <a:spLocks noGrp="1"/>
          </p:cNvSpPr>
          <p:nvPr>
            <p:ph idx="1"/>
          </p:nvPr>
        </p:nvSpPr>
        <p:spPr>
          <a:xfrm>
            <a:off x="1141413" y="2046811"/>
            <a:ext cx="9905999" cy="3953350"/>
          </a:xfrm>
        </p:spPr>
        <p:txBody>
          <a:bodyPr>
            <a:normAutofit fontScale="85000" lnSpcReduction="20000"/>
          </a:bodyPr>
          <a:lstStyle/>
          <a:p>
            <a:r>
              <a:rPr lang="en-US" dirty="0"/>
              <a:t>Differentiating very large number of classes (1000s ..)</a:t>
            </a:r>
          </a:p>
          <a:p>
            <a:r>
              <a:rPr lang="en-US" dirty="0"/>
              <a:t>Accuracy vs Power trade offs</a:t>
            </a:r>
          </a:p>
          <a:p>
            <a:r>
              <a:rPr lang="en-US" dirty="0"/>
              <a:t>Conversion of serial-in-nature algorithms to Parallel algorithms</a:t>
            </a:r>
          </a:p>
          <a:p>
            <a:pPr lvl="1"/>
            <a:r>
              <a:rPr lang="en-US" dirty="0"/>
              <a:t>Database queries</a:t>
            </a:r>
          </a:p>
          <a:p>
            <a:pPr lvl="1"/>
            <a:r>
              <a:rPr lang="en-US" dirty="0"/>
              <a:t>Take advantage of Moore’s law !</a:t>
            </a:r>
          </a:p>
          <a:p>
            <a:r>
              <a:rPr lang="en-US" dirty="0"/>
              <a:t>Availability of Unbiased, Labelled data-sets</a:t>
            </a:r>
          </a:p>
          <a:p>
            <a:pPr lvl="1"/>
            <a:r>
              <a:rPr lang="en-US" dirty="0"/>
              <a:t>Big challenge in Indian context !</a:t>
            </a:r>
          </a:p>
          <a:p>
            <a:pPr lvl="1"/>
            <a:r>
              <a:rPr lang="en-US" dirty="0"/>
              <a:t>Language/ context correctness</a:t>
            </a:r>
          </a:p>
          <a:p>
            <a:r>
              <a:rPr lang="en-US" dirty="0"/>
              <a:t>Provability of ML results</a:t>
            </a:r>
          </a:p>
          <a:p>
            <a:r>
              <a:rPr lang="en-US" dirty="0"/>
              <a:t>Training time</a:t>
            </a:r>
          </a:p>
          <a:p>
            <a:pPr lvl="1"/>
            <a:endParaRPr lang="en-US" dirty="0"/>
          </a:p>
        </p:txBody>
      </p:sp>
      <p:sp>
        <p:nvSpPr>
          <p:cNvPr id="4" name="TextBox 21">
            <a:extLst>
              <a:ext uri="{FF2B5EF4-FFF2-40B4-BE49-F238E27FC236}">
                <a16:creationId xmlns:a16="http://schemas.microsoft.com/office/drawing/2014/main" id="{269C58C5-16EB-484F-B65F-B18A9916C252}"/>
              </a:ext>
            </a:extLst>
          </p:cNvPr>
          <p:cNvSpPr txBox="1">
            <a:spLocks noChangeArrowheads="1"/>
          </p:cNvSpPr>
          <p:nvPr/>
        </p:nvSpPr>
        <p:spPr bwMode="auto">
          <a:xfrm>
            <a:off x="9572837" y="6507724"/>
            <a:ext cx="3041431" cy="289441"/>
          </a:xfrm>
          <a:prstGeom prst="roundRect">
            <a:avLst/>
          </a:prstGeom>
          <a:noFill/>
          <a:ln w="9525">
            <a:noFill/>
            <a:miter lim="800000"/>
            <a:headEnd/>
            <a:tailEnd/>
          </a:ln>
        </p:spPr>
        <p:txBody>
          <a:bodyPr wrap="square">
            <a:spAutoFit/>
          </a:bodyPr>
          <a:lstStyle/>
          <a:p>
            <a:pPr algn="ctr" eaLnBrk="0" fontAlgn="base" hangingPunct="0">
              <a:spcBef>
                <a:spcPct val="0"/>
              </a:spcBef>
              <a:spcAft>
                <a:spcPct val="0"/>
              </a:spcAft>
            </a:pPr>
            <a:r>
              <a:rPr lang="en-US" sz="1100" b="1" dirty="0">
                <a:ea typeface="ＭＳ Ｐゴシック" charset="-128"/>
                <a:cs typeface="Arial" pitchFamily="34" charset="0"/>
              </a:rPr>
              <a:t>SRM Institute, Apr 2018</a:t>
            </a:r>
          </a:p>
        </p:txBody>
      </p:sp>
      <p:sp>
        <p:nvSpPr>
          <p:cNvPr id="5" name="TextBox 21">
            <a:extLst>
              <a:ext uri="{FF2B5EF4-FFF2-40B4-BE49-F238E27FC236}">
                <a16:creationId xmlns:a16="http://schemas.microsoft.com/office/drawing/2014/main" id="{8FE61DC9-5BAD-4AF9-A990-C3444343CBEC}"/>
              </a:ext>
            </a:extLst>
          </p:cNvPr>
          <p:cNvSpPr txBox="1">
            <a:spLocks noChangeArrowheads="1"/>
          </p:cNvSpPr>
          <p:nvPr/>
        </p:nvSpPr>
        <p:spPr bwMode="auto">
          <a:xfrm>
            <a:off x="9572838" y="6335456"/>
            <a:ext cx="2533998" cy="289441"/>
          </a:xfrm>
          <a:prstGeom prst="roundRect">
            <a:avLst/>
          </a:prstGeom>
          <a:noFill/>
          <a:ln w="9525">
            <a:noFill/>
            <a:miter lim="800000"/>
            <a:headEnd/>
            <a:tailEnd/>
          </a:ln>
        </p:spPr>
        <p:txBody>
          <a:bodyPr wrap="square">
            <a:spAutoFit/>
          </a:bodyPr>
          <a:lstStyle/>
          <a:p>
            <a:pPr algn="ctr" eaLnBrk="0" fontAlgn="base" hangingPunct="0">
              <a:spcBef>
                <a:spcPct val="0"/>
              </a:spcBef>
              <a:spcAft>
                <a:spcPct val="0"/>
              </a:spcAft>
            </a:pPr>
            <a:r>
              <a:rPr lang="en-US" sz="1100" b="1" dirty="0">
                <a:ea typeface="ＭＳ Ｐゴシック" charset="-128"/>
                <a:cs typeface="Arial" pitchFamily="34" charset="0"/>
              </a:rPr>
              <a:t>IEEE CE Society</a:t>
            </a:r>
          </a:p>
        </p:txBody>
      </p:sp>
    </p:spTree>
    <p:extLst>
      <p:ext uri="{BB962C8B-B14F-4D97-AF65-F5344CB8AC3E}">
        <p14:creationId xmlns:p14="http://schemas.microsoft.com/office/powerpoint/2010/main" val="1826627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B383A-FE26-466A-AA5D-D2B0C84396CE}"/>
              </a:ext>
            </a:extLst>
          </p:cNvPr>
          <p:cNvSpPr>
            <a:spLocks noGrp="1"/>
          </p:cNvSpPr>
          <p:nvPr>
            <p:ph type="title"/>
          </p:nvPr>
        </p:nvSpPr>
        <p:spPr/>
        <p:txBody>
          <a:bodyPr/>
          <a:lstStyle/>
          <a:p>
            <a:r>
              <a:rPr lang="en-US" dirty="0"/>
              <a:t>||| Warm up  |||</a:t>
            </a:r>
          </a:p>
        </p:txBody>
      </p:sp>
      <p:sp>
        <p:nvSpPr>
          <p:cNvPr id="3" name="Content Placeholder 2">
            <a:extLst>
              <a:ext uri="{FF2B5EF4-FFF2-40B4-BE49-F238E27FC236}">
                <a16:creationId xmlns:a16="http://schemas.microsoft.com/office/drawing/2014/main" id="{9EFC63E2-86E7-40CC-8A2B-3E468B0761F2}"/>
              </a:ext>
            </a:extLst>
          </p:cNvPr>
          <p:cNvSpPr>
            <a:spLocks noGrp="1"/>
          </p:cNvSpPr>
          <p:nvPr>
            <p:ph idx="1"/>
          </p:nvPr>
        </p:nvSpPr>
        <p:spPr>
          <a:xfrm>
            <a:off x="7301060" y="2249487"/>
            <a:ext cx="3746351" cy="3541714"/>
          </a:xfrm>
        </p:spPr>
        <p:txBody>
          <a:bodyPr/>
          <a:lstStyle/>
          <a:p>
            <a:pPr marL="0" indent="0">
              <a:buNone/>
            </a:pPr>
            <a:r>
              <a:rPr lang="en-US" dirty="0"/>
              <a:t>2. The most popular site for ML competitions:</a:t>
            </a:r>
          </a:p>
          <a:p>
            <a:endParaRPr lang="en-US" dirty="0"/>
          </a:p>
          <a:p>
            <a:pPr lvl="1"/>
            <a:r>
              <a:rPr lang="en-US" dirty="0"/>
              <a:t>Google</a:t>
            </a:r>
          </a:p>
          <a:p>
            <a:pPr lvl="1"/>
            <a:r>
              <a:rPr lang="en-US" dirty="0"/>
              <a:t>Kaggle</a:t>
            </a:r>
          </a:p>
          <a:p>
            <a:pPr lvl="1"/>
            <a:r>
              <a:rPr lang="en-US" dirty="0"/>
              <a:t>Microsoft</a:t>
            </a:r>
          </a:p>
          <a:p>
            <a:pPr lvl="1"/>
            <a:r>
              <a:rPr lang="en-US" dirty="0"/>
              <a:t>Hacker rank</a:t>
            </a:r>
          </a:p>
        </p:txBody>
      </p:sp>
      <p:pic>
        <p:nvPicPr>
          <p:cNvPr id="1026" name="Picture 2" descr="Image result for arthur samuel checker">
            <a:extLst>
              <a:ext uri="{FF2B5EF4-FFF2-40B4-BE49-F238E27FC236}">
                <a16:creationId xmlns:a16="http://schemas.microsoft.com/office/drawing/2014/main" id="{1730512A-1527-41B4-88C4-5B1489A4E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2" y="2286794"/>
            <a:ext cx="4762500" cy="3467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C4F0427-3C58-40A0-BF92-D9F16E2760D2}"/>
              </a:ext>
            </a:extLst>
          </p:cNvPr>
          <p:cNvSpPr txBox="1"/>
          <p:nvPr/>
        </p:nvSpPr>
        <p:spPr>
          <a:xfrm>
            <a:off x="3228680" y="2286794"/>
            <a:ext cx="2846357" cy="923330"/>
          </a:xfrm>
          <a:prstGeom prst="rect">
            <a:avLst/>
          </a:prstGeom>
          <a:noFill/>
        </p:spPr>
        <p:txBody>
          <a:bodyPr wrap="none" rtlCol="0">
            <a:spAutoFit/>
          </a:bodyPr>
          <a:lstStyle/>
          <a:p>
            <a:pPr marL="342900" indent="-342900">
              <a:buAutoNum type="arabicPeriod"/>
            </a:pPr>
            <a:r>
              <a:rPr lang="en-US" dirty="0"/>
              <a:t>Identify who, and context</a:t>
            </a:r>
          </a:p>
          <a:p>
            <a:endParaRPr lang="en-US" dirty="0"/>
          </a:p>
          <a:p>
            <a:r>
              <a:rPr lang="en-US" dirty="0"/>
              <a:t>Arthur Samuel</a:t>
            </a:r>
          </a:p>
        </p:txBody>
      </p:sp>
      <p:sp>
        <p:nvSpPr>
          <p:cNvPr id="5" name="TextBox 4">
            <a:extLst>
              <a:ext uri="{FF2B5EF4-FFF2-40B4-BE49-F238E27FC236}">
                <a16:creationId xmlns:a16="http://schemas.microsoft.com/office/drawing/2014/main" id="{F4379316-EE21-45A9-AF06-8FBF69F16646}"/>
              </a:ext>
            </a:extLst>
          </p:cNvPr>
          <p:cNvSpPr txBox="1"/>
          <p:nvPr/>
        </p:nvSpPr>
        <p:spPr>
          <a:xfrm>
            <a:off x="9103658" y="6596390"/>
            <a:ext cx="822661" cy="261610"/>
          </a:xfrm>
          <a:prstGeom prst="rect">
            <a:avLst/>
          </a:prstGeom>
          <a:noFill/>
        </p:spPr>
        <p:txBody>
          <a:bodyPr wrap="none" rtlCol="0">
            <a:spAutoFit/>
          </a:bodyPr>
          <a:lstStyle/>
          <a:p>
            <a:r>
              <a:rPr lang="en-US" sz="1050" dirty="0"/>
              <a:t>What is ML</a:t>
            </a:r>
          </a:p>
        </p:txBody>
      </p:sp>
    </p:spTree>
    <p:extLst>
      <p:ext uri="{BB962C8B-B14F-4D97-AF65-F5344CB8AC3E}">
        <p14:creationId xmlns:p14="http://schemas.microsoft.com/office/powerpoint/2010/main" val="56554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D20D5-766B-4670-B5AB-47A01D4CAF31}"/>
              </a:ext>
            </a:extLst>
          </p:cNvPr>
          <p:cNvSpPr>
            <a:spLocks noGrp="1"/>
          </p:cNvSpPr>
          <p:nvPr>
            <p:ph type="title"/>
          </p:nvPr>
        </p:nvSpPr>
        <p:spPr/>
        <p:txBody>
          <a:bodyPr/>
          <a:lstStyle/>
          <a:p>
            <a:r>
              <a:rPr lang="en-US" dirty="0"/>
              <a:t>Call for action</a:t>
            </a:r>
          </a:p>
        </p:txBody>
      </p:sp>
      <p:sp>
        <p:nvSpPr>
          <p:cNvPr id="3" name="Content Placeholder 2">
            <a:extLst>
              <a:ext uri="{FF2B5EF4-FFF2-40B4-BE49-F238E27FC236}">
                <a16:creationId xmlns:a16="http://schemas.microsoft.com/office/drawing/2014/main" id="{A18F2DC0-9FF6-46E9-937A-983A51AC34A9}"/>
              </a:ext>
            </a:extLst>
          </p:cNvPr>
          <p:cNvSpPr>
            <a:spLocks noGrp="1"/>
          </p:cNvSpPr>
          <p:nvPr>
            <p:ph idx="1"/>
          </p:nvPr>
        </p:nvSpPr>
        <p:spPr/>
        <p:txBody>
          <a:bodyPr>
            <a:normAutofit fontScale="92500" lnSpcReduction="10000"/>
          </a:bodyPr>
          <a:lstStyle/>
          <a:p>
            <a:r>
              <a:rPr lang="en-US" dirty="0"/>
              <a:t>Identify relevant problems</a:t>
            </a:r>
          </a:p>
          <a:p>
            <a:r>
              <a:rPr lang="en-US" dirty="0"/>
              <a:t>Think big. Scale matters</a:t>
            </a:r>
          </a:p>
          <a:p>
            <a:r>
              <a:rPr lang="en-US" dirty="0"/>
              <a:t>Join local research communities</a:t>
            </a:r>
          </a:p>
          <a:p>
            <a:r>
              <a:rPr lang="en-US" dirty="0"/>
              <a:t>Give back, and change the world</a:t>
            </a:r>
          </a:p>
          <a:p>
            <a:endParaRPr lang="en-US" dirty="0"/>
          </a:p>
          <a:p>
            <a:endParaRPr lang="en-US" dirty="0"/>
          </a:p>
          <a:p>
            <a:r>
              <a:rPr lang="en-US" dirty="0"/>
              <a:t>Questions ? Ideas to discuss ? Contact.</a:t>
            </a:r>
          </a:p>
        </p:txBody>
      </p:sp>
      <p:sp>
        <p:nvSpPr>
          <p:cNvPr id="4" name="TextBox 3">
            <a:extLst>
              <a:ext uri="{FF2B5EF4-FFF2-40B4-BE49-F238E27FC236}">
                <a16:creationId xmlns:a16="http://schemas.microsoft.com/office/drawing/2014/main" id="{4C1D4E1E-6638-4929-9716-AFC094C97481}"/>
              </a:ext>
            </a:extLst>
          </p:cNvPr>
          <p:cNvSpPr txBox="1"/>
          <p:nvPr/>
        </p:nvSpPr>
        <p:spPr>
          <a:xfrm>
            <a:off x="4404067" y="6239482"/>
            <a:ext cx="3609386" cy="400110"/>
          </a:xfrm>
          <a:prstGeom prst="rect">
            <a:avLst/>
          </a:prstGeom>
          <a:noFill/>
        </p:spPr>
        <p:txBody>
          <a:bodyPr wrap="none" rtlCol="0">
            <a:spAutoFit/>
          </a:bodyPr>
          <a:lstStyle/>
          <a:p>
            <a:r>
              <a:rPr lang="en-US" sz="2000" dirty="0"/>
              <a:t>Prabindh.Sundareson@gmail.com</a:t>
            </a:r>
          </a:p>
        </p:txBody>
      </p:sp>
    </p:spTree>
    <p:extLst>
      <p:ext uri="{BB962C8B-B14F-4D97-AF65-F5344CB8AC3E}">
        <p14:creationId xmlns:p14="http://schemas.microsoft.com/office/powerpoint/2010/main" val="1787287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5A717-F637-467D-9ABF-D7935371DAF6}"/>
              </a:ext>
            </a:extLst>
          </p:cNvPr>
          <p:cNvSpPr>
            <a:spLocks noGrp="1"/>
          </p:cNvSpPr>
          <p:nvPr>
            <p:ph type="title"/>
          </p:nvPr>
        </p:nvSpPr>
        <p:spPr/>
        <p:txBody>
          <a:bodyPr/>
          <a:lstStyle/>
          <a:p>
            <a:r>
              <a:rPr lang="en-US" dirty="0"/>
              <a:t>So what is machine learning ?</a:t>
            </a:r>
          </a:p>
        </p:txBody>
      </p:sp>
      <p:sp>
        <p:nvSpPr>
          <p:cNvPr id="5" name="TextBox 21">
            <a:extLst>
              <a:ext uri="{FF2B5EF4-FFF2-40B4-BE49-F238E27FC236}">
                <a16:creationId xmlns:a16="http://schemas.microsoft.com/office/drawing/2014/main" id="{1F5C6748-E9DA-40C0-9B21-1AE4CB535203}"/>
              </a:ext>
            </a:extLst>
          </p:cNvPr>
          <p:cNvSpPr txBox="1">
            <a:spLocks noChangeArrowheads="1"/>
          </p:cNvSpPr>
          <p:nvPr/>
        </p:nvSpPr>
        <p:spPr bwMode="auto">
          <a:xfrm>
            <a:off x="9572837" y="6507724"/>
            <a:ext cx="3041431" cy="289441"/>
          </a:xfrm>
          <a:prstGeom prst="roundRect">
            <a:avLst/>
          </a:prstGeom>
          <a:noFill/>
          <a:ln w="9525">
            <a:noFill/>
            <a:miter lim="800000"/>
            <a:headEnd/>
            <a:tailEnd/>
          </a:ln>
        </p:spPr>
        <p:txBody>
          <a:bodyPr wrap="square">
            <a:spAutoFit/>
          </a:bodyPr>
          <a:lstStyle/>
          <a:p>
            <a:pPr algn="ctr" eaLnBrk="0" fontAlgn="base" hangingPunct="0">
              <a:spcBef>
                <a:spcPct val="0"/>
              </a:spcBef>
              <a:spcAft>
                <a:spcPct val="0"/>
              </a:spcAft>
            </a:pPr>
            <a:r>
              <a:rPr lang="en-US" sz="1100" b="1" dirty="0">
                <a:ea typeface="ＭＳ Ｐゴシック" charset="-128"/>
                <a:cs typeface="Arial" pitchFamily="34" charset="0"/>
              </a:rPr>
              <a:t>SRM Institute, Apr 2018</a:t>
            </a:r>
          </a:p>
        </p:txBody>
      </p:sp>
      <p:sp>
        <p:nvSpPr>
          <p:cNvPr id="6" name="TextBox 21">
            <a:extLst>
              <a:ext uri="{FF2B5EF4-FFF2-40B4-BE49-F238E27FC236}">
                <a16:creationId xmlns:a16="http://schemas.microsoft.com/office/drawing/2014/main" id="{F7D9B66D-8BBB-4051-AFCD-93E448E0A706}"/>
              </a:ext>
            </a:extLst>
          </p:cNvPr>
          <p:cNvSpPr txBox="1">
            <a:spLocks noChangeArrowheads="1"/>
          </p:cNvSpPr>
          <p:nvPr/>
        </p:nvSpPr>
        <p:spPr bwMode="auto">
          <a:xfrm>
            <a:off x="9572838" y="6335456"/>
            <a:ext cx="2533998" cy="289441"/>
          </a:xfrm>
          <a:prstGeom prst="roundRect">
            <a:avLst/>
          </a:prstGeom>
          <a:noFill/>
          <a:ln w="9525">
            <a:noFill/>
            <a:miter lim="800000"/>
            <a:headEnd/>
            <a:tailEnd/>
          </a:ln>
        </p:spPr>
        <p:txBody>
          <a:bodyPr wrap="square">
            <a:spAutoFit/>
          </a:bodyPr>
          <a:lstStyle/>
          <a:p>
            <a:pPr algn="ctr" eaLnBrk="0" fontAlgn="base" hangingPunct="0">
              <a:spcBef>
                <a:spcPct val="0"/>
              </a:spcBef>
              <a:spcAft>
                <a:spcPct val="0"/>
              </a:spcAft>
            </a:pPr>
            <a:r>
              <a:rPr lang="en-US" sz="1100" b="1" dirty="0">
                <a:ea typeface="ＭＳ Ｐゴシック" charset="-128"/>
                <a:cs typeface="Arial" pitchFamily="34" charset="0"/>
              </a:rPr>
              <a:t>IEEE CE Society</a:t>
            </a:r>
          </a:p>
        </p:txBody>
      </p:sp>
      <p:sp>
        <p:nvSpPr>
          <p:cNvPr id="8" name="Rectangle 7">
            <a:extLst>
              <a:ext uri="{FF2B5EF4-FFF2-40B4-BE49-F238E27FC236}">
                <a16:creationId xmlns:a16="http://schemas.microsoft.com/office/drawing/2014/main" id="{87047875-EB2C-4D0D-AC0F-620A2DE0B35C}"/>
              </a:ext>
            </a:extLst>
          </p:cNvPr>
          <p:cNvSpPr/>
          <p:nvPr/>
        </p:nvSpPr>
        <p:spPr>
          <a:xfrm>
            <a:off x="515723" y="6488668"/>
            <a:ext cx="1713931" cy="276999"/>
          </a:xfrm>
          <a:prstGeom prst="rect">
            <a:avLst/>
          </a:prstGeom>
        </p:spPr>
        <p:txBody>
          <a:bodyPr wrap="none">
            <a:spAutoFit/>
          </a:bodyPr>
          <a:lstStyle/>
          <a:p>
            <a:r>
              <a:rPr lang="en-US" sz="1200" dirty="0"/>
              <a:t>https://xkcd.com/1838/</a:t>
            </a:r>
          </a:p>
        </p:txBody>
      </p:sp>
      <p:sp>
        <p:nvSpPr>
          <p:cNvPr id="10" name="Rectangle 9">
            <a:extLst>
              <a:ext uri="{FF2B5EF4-FFF2-40B4-BE49-F238E27FC236}">
                <a16:creationId xmlns:a16="http://schemas.microsoft.com/office/drawing/2014/main" id="{A66DF580-FD26-4438-890C-A02E5D98E4C4}"/>
              </a:ext>
            </a:extLst>
          </p:cNvPr>
          <p:cNvSpPr/>
          <p:nvPr/>
        </p:nvSpPr>
        <p:spPr>
          <a:xfrm>
            <a:off x="4545202" y="6301731"/>
            <a:ext cx="3020570" cy="646331"/>
          </a:xfrm>
          <a:prstGeom prst="rect">
            <a:avLst/>
          </a:prstGeom>
        </p:spPr>
        <p:txBody>
          <a:bodyPr wrap="none">
            <a:spAutoFit/>
          </a:bodyPr>
          <a:lstStyle/>
          <a:p>
            <a:r>
              <a:rPr lang="en-US" dirty="0">
                <a:hlinkClick r:id="rId2"/>
              </a:rPr>
              <a:t>http://oneweirdkerneltrick.com</a:t>
            </a:r>
            <a:endParaRPr lang="en-US" dirty="0"/>
          </a:p>
          <a:p>
            <a:r>
              <a:rPr lang="en-US" dirty="0"/>
              <a:t>Don’t miss this site !</a:t>
            </a:r>
          </a:p>
        </p:txBody>
      </p:sp>
      <p:sp>
        <p:nvSpPr>
          <p:cNvPr id="9" name="Content Placeholder 2">
            <a:extLst>
              <a:ext uri="{FF2B5EF4-FFF2-40B4-BE49-F238E27FC236}">
                <a16:creationId xmlns:a16="http://schemas.microsoft.com/office/drawing/2014/main" id="{0366A4B6-0657-4B88-A511-0092FF9617D2}"/>
              </a:ext>
            </a:extLst>
          </p:cNvPr>
          <p:cNvSpPr>
            <a:spLocks noGrp="1"/>
          </p:cNvSpPr>
          <p:nvPr>
            <p:ph idx="1"/>
          </p:nvPr>
        </p:nvSpPr>
        <p:spPr>
          <a:xfrm>
            <a:off x="1141412" y="2281384"/>
            <a:ext cx="9905999" cy="3541714"/>
          </a:xfrm>
        </p:spPr>
        <p:txBody>
          <a:bodyPr/>
          <a:lstStyle/>
          <a:p>
            <a:r>
              <a:rPr lang="en-US" dirty="0"/>
              <a:t>What it is not:</a:t>
            </a:r>
          </a:p>
          <a:p>
            <a:pPr lvl="1"/>
            <a:r>
              <a:rPr lang="en-US" dirty="0"/>
              <a:t>A brand new technology developed in 2012</a:t>
            </a:r>
          </a:p>
          <a:p>
            <a:r>
              <a:rPr lang="en-US" dirty="0"/>
              <a:t>What is it ? Is the below “machine learning” ?</a:t>
            </a:r>
          </a:p>
          <a:p>
            <a:pPr lvl="1"/>
            <a:endParaRPr lang="en-US" dirty="0"/>
          </a:p>
          <a:p>
            <a:endParaRPr lang="en-US" dirty="0"/>
          </a:p>
        </p:txBody>
      </p:sp>
      <p:grpSp>
        <p:nvGrpSpPr>
          <p:cNvPr id="3" name="Group 2">
            <a:extLst>
              <a:ext uri="{FF2B5EF4-FFF2-40B4-BE49-F238E27FC236}">
                <a16:creationId xmlns:a16="http://schemas.microsoft.com/office/drawing/2014/main" id="{C7EB6DC2-129C-4F3F-92FA-C968AF2C738D}"/>
              </a:ext>
            </a:extLst>
          </p:cNvPr>
          <p:cNvGrpSpPr/>
          <p:nvPr/>
        </p:nvGrpSpPr>
        <p:grpSpPr>
          <a:xfrm>
            <a:off x="2193734" y="4176058"/>
            <a:ext cx="8115090" cy="1235697"/>
            <a:chOff x="2193734" y="4176058"/>
            <a:chExt cx="8115090" cy="1235697"/>
          </a:xfrm>
        </p:grpSpPr>
        <p:pic>
          <p:nvPicPr>
            <p:cNvPr id="11" name="Picture 10">
              <a:extLst>
                <a:ext uri="{FF2B5EF4-FFF2-40B4-BE49-F238E27FC236}">
                  <a16:creationId xmlns:a16="http://schemas.microsoft.com/office/drawing/2014/main" id="{CB0022CB-1D1F-4DC5-87CE-8BC5B8B6C122}"/>
                </a:ext>
              </a:extLst>
            </p:cNvPr>
            <p:cNvPicPr>
              <a:picLocks noChangeAspect="1"/>
            </p:cNvPicPr>
            <p:nvPr/>
          </p:nvPicPr>
          <p:blipFill>
            <a:blip r:embed="rId3"/>
            <a:stretch>
              <a:fillRect/>
            </a:stretch>
          </p:blipFill>
          <p:spPr>
            <a:xfrm>
              <a:off x="2193734" y="4176058"/>
              <a:ext cx="3256278" cy="1160283"/>
            </a:xfrm>
            <a:prstGeom prst="rect">
              <a:avLst/>
            </a:prstGeom>
          </p:spPr>
        </p:pic>
        <p:pic>
          <p:nvPicPr>
            <p:cNvPr id="12" name="Picture 11">
              <a:extLst>
                <a:ext uri="{FF2B5EF4-FFF2-40B4-BE49-F238E27FC236}">
                  <a16:creationId xmlns:a16="http://schemas.microsoft.com/office/drawing/2014/main" id="{5C19167D-899C-465C-B6A2-638B97D4A474}"/>
                </a:ext>
              </a:extLst>
            </p:cNvPr>
            <p:cNvPicPr>
              <a:picLocks noChangeAspect="1"/>
            </p:cNvPicPr>
            <p:nvPr/>
          </p:nvPicPr>
          <p:blipFill>
            <a:blip r:embed="rId4"/>
            <a:stretch>
              <a:fillRect/>
            </a:stretch>
          </p:blipFill>
          <p:spPr>
            <a:xfrm>
              <a:off x="6872042" y="4176058"/>
              <a:ext cx="3436782" cy="1235697"/>
            </a:xfrm>
            <a:prstGeom prst="rect">
              <a:avLst/>
            </a:prstGeom>
          </p:spPr>
        </p:pic>
        <p:sp>
          <p:nvSpPr>
            <p:cNvPr id="13" name="TextBox 12">
              <a:extLst>
                <a:ext uri="{FF2B5EF4-FFF2-40B4-BE49-F238E27FC236}">
                  <a16:creationId xmlns:a16="http://schemas.microsoft.com/office/drawing/2014/main" id="{6C8F45DD-CD05-45BB-8F12-6632B7FAE9B5}"/>
                </a:ext>
              </a:extLst>
            </p:cNvPr>
            <p:cNvSpPr txBox="1"/>
            <p:nvPr/>
          </p:nvSpPr>
          <p:spPr>
            <a:xfrm>
              <a:off x="5552388" y="4756200"/>
              <a:ext cx="922240" cy="369332"/>
            </a:xfrm>
            <a:prstGeom prst="rect">
              <a:avLst/>
            </a:prstGeom>
            <a:noFill/>
          </p:spPr>
          <p:txBody>
            <a:bodyPr wrap="none" rtlCol="0">
              <a:spAutoFit/>
            </a:bodyPr>
            <a:lstStyle/>
            <a:p>
              <a:r>
                <a:rPr lang="en-US" dirty="0">
                  <a:sym typeface="Wingdings" panose="05000000000000000000" pitchFamily="2" charset="2"/>
                </a:rPr>
                <a:t> Thus,</a:t>
              </a:r>
              <a:endParaRPr lang="en-US" dirty="0"/>
            </a:p>
          </p:txBody>
        </p:sp>
      </p:grpSp>
      <p:sp>
        <p:nvSpPr>
          <p:cNvPr id="14" name="TextBox 13">
            <a:extLst>
              <a:ext uri="{FF2B5EF4-FFF2-40B4-BE49-F238E27FC236}">
                <a16:creationId xmlns:a16="http://schemas.microsoft.com/office/drawing/2014/main" id="{10DD0ABC-3485-45DF-9954-920924A54D21}"/>
              </a:ext>
            </a:extLst>
          </p:cNvPr>
          <p:cNvSpPr txBox="1"/>
          <p:nvPr/>
        </p:nvSpPr>
        <p:spPr>
          <a:xfrm>
            <a:off x="9103658" y="6596390"/>
            <a:ext cx="822661" cy="261610"/>
          </a:xfrm>
          <a:prstGeom prst="rect">
            <a:avLst/>
          </a:prstGeom>
          <a:noFill/>
        </p:spPr>
        <p:txBody>
          <a:bodyPr wrap="none" rtlCol="0">
            <a:spAutoFit/>
          </a:bodyPr>
          <a:lstStyle/>
          <a:p>
            <a:r>
              <a:rPr lang="en-US" sz="1050" dirty="0"/>
              <a:t>What is ML</a:t>
            </a:r>
          </a:p>
        </p:txBody>
      </p:sp>
    </p:spTree>
    <p:extLst>
      <p:ext uri="{BB962C8B-B14F-4D97-AF65-F5344CB8AC3E}">
        <p14:creationId xmlns:p14="http://schemas.microsoft.com/office/powerpoint/2010/main" val="164074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DA1A1-FF58-4ED0-B2DC-BF52305716E2}"/>
              </a:ext>
            </a:extLst>
          </p:cNvPr>
          <p:cNvSpPr>
            <a:spLocks noGrp="1"/>
          </p:cNvSpPr>
          <p:nvPr>
            <p:ph type="title"/>
          </p:nvPr>
        </p:nvSpPr>
        <p:spPr/>
        <p:txBody>
          <a:bodyPr/>
          <a:lstStyle/>
          <a:p>
            <a:r>
              <a:rPr lang="en-US" dirty="0"/>
              <a:t>What is “the machine” learning ?</a:t>
            </a:r>
          </a:p>
        </p:txBody>
      </p:sp>
      <p:sp>
        <p:nvSpPr>
          <p:cNvPr id="3" name="Content Placeholder 2">
            <a:extLst>
              <a:ext uri="{FF2B5EF4-FFF2-40B4-BE49-F238E27FC236}">
                <a16:creationId xmlns:a16="http://schemas.microsoft.com/office/drawing/2014/main" id="{B446FCDE-9BFA-405C-8F41-22EAE1F15098}"/>
              </a:ext>
            </a:extLst>
          </p:cNvPr>
          <p:cNvSpPr>
            <a:spLocks noGrp="1"/>
          </p:cNvSpPr>
          <p:nvPr>
            <p:ph idx="1"/>
          </p:nvPr>
        </p:nvSpPr>
        <p:spPr>
          <a:xfrm>
            <a:off x="1249820" y="2408548"/>
            <a:ext cx="10312155" cy="1945065"/>
          </a:xfrm>
        </p:spPr>
        <p:txBody>
          <a:bodyPr/>
          <a:lstStyle/>
          <a:p>
            <a:r>
              <a:rPr lang="en-US" dirty="0"/>
              <a:t>Given a [</a:t>
            </a:r>
            <a:r>
              <a:rPr lang="en-US" sz="2800" i="1" u="sng" dirty="0"/>
              <a:t>data-set] &amp; [goal]</a:t>
            </a:r>
            <a:r>
              <a:rPr lang="en-US" dirty="0"/>
              <a:t>, [</a:t>
            </a:r>
            <a:r>
              <a:rPr lang="en-US" i="1" u="sng" dirty="0"/>
              <a:t>learn</a:t>
            </a:r>
            <a:r>
              <a:rPr lang="en-US" u="sng" dirty="0"/>
              <a:t>]</a:t>
            </a:r>
            <a:r>
              <a:rPr lang="en-US" dirty="0"/>
              <a:t> a [</a:t>
            </a:r>
            <a:r>
              <a:rPr lang="en-US" sz="3200" i="1" u="sng" dirty="0"/>
              <a:t>compact]</a:t>
            </a:r>
            <a:r>
              <a:rPr lang="en-US" dirty="0"/>
              <a:t> representation</a:t>
            </a:r>
          </a:p>
        </p:txBody>
      </p:sp>
      <p:sp>
        <p:nvSpPr>
          <p:cNvPr id="7" name="TextBox 6">
            <a:extLst>
              <a:ext uri="{FF2B5EF4-FFF2-40B4-BE49-F238E27FC236}">
                <a16:creationId xmlns:a16="http://schemas.microsoft.com/office/drawing/2014/main" id="{B3CB8860-97D4-43AA-8152-BBB2A598CEA2}"/>
              </a:ext>
            </a:extLst>
          </p:cNvPr>
          <p:cNvSpPr txBox="1"/>
          <p:nvPr/>
        </p:nvSpPr>
        <p:spPr>
          <a:xfrm>
            <a:off x="9103658" y="6596390"/>
            <a:ext cx="1101584" cy="253916"/>
          </a:xfrm>
          <a:prstGeom prst="rect">
            <a:avLst/>
          </a:prstGeom>
          <a:noFill/>
        </p:spPr>
        <p:txBody>
          <a:bodyPr wrap="none" rtlCol="0">
            <a:spAutoFit/>
          </a:bodyPr>
          <a:lstStyle/>
          <a:p>
            <a:r>
              <a:rPr lang="en-US" sz="1050" dirty="0"/>
              <a:t>Triangle analogy</a:t>
            </a:r>
          </a:p>
        </p:txBody>
      </p:sp>
      <p:sp>
        <p:nvSpPr>
          <p:cNvPr id="5" name="TextBox 4">
            <a:extLst>
              <a:ext uri="{FF2B5EF4-FFF2-40B4-BE49-F238E27FC236}">
                <a16:creationId xmlns:a16="http://schemas.microsoft.com/office/drawing/2014/main" id="{8657626B-6C06-4919-851D-CEE3C46A8596}"/>
              </a:ext>
            </a:extLst>
          </p:cNvPr>
          <p:cNvSpPr txBox="1"/>
          <p:nvPr/>
        </p:nvSpPr>
        <p:spPr>
          <a:xfrm>
            <a:off x="708212" y="4173071"/>
            <a:ext cx="862737" cy="369332"/>
          </a:xfrm>
          <a:prstGeom prst="rect">
            <a:avLst/>
          </a:prstGeom>
          <a:noFill/>
        </p:spPr>
        <p:txBody>
          <a:bodyPr wrap="none" rtlCol="0">
            <a:spAutoFit/>
          </a:bodyPr>
          <a:lstStyle/>
          <a:p>
            <a:r>
              <a:rPr lang="en-US" dirty="0"/>
              <a:t>Sensors</a:t>
            </a:r>
          </a:p>
        </p:txBody>
      </p:sp>
      <p:sp>
        <p:nvSpPr>
          <p:cNvPr id="8" name="TextBox 7">
            <a:extLst>
              <a:ext uri="{FF2B5EF4-FFF2-40B4-BE49-F238E27FC236}">
                <a16:creationId xmlns:a16="http://schemas.microsoft.com/office/drawing/2014/main" id="{348E4C68-1F9B-45CC-A655-DD2AA30FAD01}"/>
              </a:ext>
            </a:extLst>
          </p:cNvPr>
          <p:cNvSpPr txBox="1"/>
          <p:nvPr/>
        </p:nvSpPr>
        <p:spPr>
          <a:xfrm>
            <a:off x="2967318" y="3803739"/>
            <a:ext cx="1225015" cy="369332"/>
          </a:xfrm>
          <a:prstGeom prst="rect">
            <a:avLst/>
          </a:prstGeom>
          <a:noFill/>
        </p:spPr>
        <p:txBody>
          <a:bodyPr wrap="none" rtlCol="0">
            <a:spAutoFit/>
          </a:bodyPr>
          <a:lstStyle/>
          <a:p>
            <a:r>
              <a:rPr lang="en-US" dirty="0"/>
              <a:t>Application</a:t>
            </a:r>
          </a:p>
        </p:txBody>
      </p:sp>
      <p:sp>
        <p:nvSpPr>
          <p:cNvPr id="9" name="TextBox 8">
            <a:extLst>
              <a:ext uri="{FF2B5EF4-FFF2-40B4-BE49-F238E27FC236}">
                <a16:creationId xmlns:a16="http://schemas.microsoft.com/office/drawing/2014/main" id="{1E098B7B-615F-4D41-AA9C-2F60AC015A46}"/>
              </a:ext>
            </a:extLst>
          </p:cNvPr>
          <p:cNvSpPr txBox="1"/>
          <p:nvPr/>
        </p:nvSpPr>
        <p:spPr>
          <a:xfrm>
            <a:off x="5793389" y="4353613"/>
            <a:ext cx="1273618" cy="923330"/>
          </a:xfrm>
          <a:prstGeom prst="rect">
            <a:avLst/>
          </a:prstGeom>
          <a:noFill/>
        </p:spPr>
        <p:txBody>
          <a:bodyPr wrap="none" rtlCol="0">
            <a:spAutoFit/>
          </a:bodyPr>
          <a:lstStyle/>
          <a:p>
            <a:r>
              <a:rPr lang="en-US" dirty="0"/>
              <a:t>Update</a:t>
            </a:r>
          </a:p>
          <a:p>
            <a:r>
              <a:rPr lang="en-US" dirty="0"/>
              <a:t>Algorithms</a:t>
            </a:r>
          </a:p>
          <a:p>
            <a:r>
              <a:rPr lang="en-US" dirty="0"/>
              <a:t>Frameworks</a:t>
            </a:r>
          </a:p>
        </p:txBody>
      </p:sp>
      <p:sp>
        <p:nvSpPr>
          <p:cNvPr id="10" name="TextBox 9">
            <a:extLst>
              <a:ext uri="{FF2B5EF4-FFF2-40B4-BE49-F238E27FC236}">
                <a16:creationId xmlns:a16="http://schemas.microsoft.com/office/drawing/2014/main" id="{A570FE03-25B9-4443-8A68-13571EC19418}"/>
              </a:ext>
            </a:extLst>
          </p:cNvPr>
          <p:cNvSpPr txBox="1"/>
          <p:nvPr/>
        </p:nvSpPr>
        <p:spPr>
          <a:xfrm>
            <a:off x="9009529" y="4480407"/>
            <a:ext cx="1342034" cy="646331"/>
          </a:xfrm>
          <a:prstGeom prst="rect">
            <a:avLst/>
          </a:prstGeom>
          <a:noFill/>
        </p:spPr>
        <p:txBody>
          <a:bodyPr wrap="none" rtlCol="0">
            <a:spAutoFit/>
          </a:bodyPr>
          <a:lstStyle/>
          <a:p>
            <a:r>
              <a:rPr lang="en-US" dirty="0" err="1"/>
              <a:t>Optimisation</a:t>
            </a:r>
            <a:endParaRPr lang="en-US" dirty="0"/>
          </a:p>
          <a:p>
            <a:r>
              <a:rPr lang="en-US" dirty="0"/>
              <a:t>Algorithms</a:t>
            </a:r>
          </a:p>
        </p:txBody>
      </p:sp>
      <p:cxnSp>
        <p:nvCxnSpPr>
          <p:cNvPr id="11" name="Straight Arrow Connector 10">
            <a:extLst>
              <a:ext uri="{FF2B5EF4-FFF2-40B4-BE49-F238E27FC236}">
                <a16:creationId xmlns:a16="http://schemas.microsoft.com/office/drawing/2014/main" id="{52D6B269-3AFE-4A5E-B823-A35652B6EDF0}"/>
              </a:ext>
            </a:extLst>
          </p:cNvPr>
          <p:cNvCxnSpPr>
            <a:endCxn id="5" idx="0"/>
          </p:cNvCxnSpPr>
          <p:nvPr/>
        </p:nvCxnSpPr>
        <p:spPr>
          <a:xfrm flipH="1">
            <a:off x="1139581" y="2976282"/>
            <a:ext cx="1948760" cy="11967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8B61E67-6865-4633-AC55-F4289178703E}"/>
              </a:ext>
            </a:extLst>
          </p:cNvPr>
          <p:cNvCxnSpPr>
            <a:endCxn id="8" idx="0"/>
          </p:cNvCxnSpPr>
          <p:nvPr/>
        </p:nvCxnSpPr>
        <p:spPr>
          <a:xfrm flipH="1">
            <a:off x="3579826" y="2976282"/>
            <a:ext cx="1274562" cy="8274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57FD1D-0C71-49BF-AB21-8C9BBB5DC864}"/>
              </a:ext>
            </a:extLst>
          </p:cNvPr>
          <p:cNvCxnSpPr>
            <a:endCxn id="9" idx="0"/>
          </p:cNvCxnSpPr>
          <p:nvPr/>
        </p:nvCxnSpPr>
        <p:spPr>
          <a:xfrm>
            <a:off x="5827059" y="2967318"/>
            <a:ext cx="603139" cy="13862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419E760-C535-48B3-9E23-4AAE479FDB0B}"/>
              </a:ext>
            </a:extLst>
          </p:cNvPr>
          <p:cNvCxnSpPr>
            <a:endCxn id="10" idx="0"/>
          </p:cNvCxnSpPr>
          <p:nvPr/>
        </p:nvCxnSpPr>
        <p:spPr>
          <a:xfrm>
            <a:off x="7284665" y="3007659"/>
            <a:ext cx="2395881" cy="14727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029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AC25-86FA-4B92-A56A-CF5738F5D070}"/>
              </a:ext>
            </a:extLst>
          </p:cNvPr>
          <p:cNvSpPr>
            <a:spLocks noGrp="1"/>
          </p:cNvSpPr>
          <p:nvPr>
            <p:ph type="title"/>
          </p:nvPr>
        </p:nvSpPr>
        <p:spPr/>
        <p:txBody>
          <a:bodyPr/>
          <a:lstStyle/>
          <a:p>
            <a:r>
              <a:rPr lang="en-US" dirty="0"/>
              <a:t>Simple analogy – representation</a:t>
            </a:r>
          </a:p>
        </p:txBody>
      </p:sp>
      <p:sp>
        <p:nvSpPr>
          <p:cNvPr id="3" name="Content Placeholder 2">
            <a:extLst>
              <a:ext uri="{FF2B5EF4-FFF2-40B4-BE49-F238E27FC236}">
                <a16:creationId xmlns:a16="http://schemas.microsoft.com/office/drawing/2014/main" id="{FA4E63C9-F97F-4FDD-86C7-33908B6C1CF8}"/>
              </a:ext>
            </a:extLst>
          </p:cNvPr>
          <p:cNvSpPr>
            <a:spLocks noGrp="1"/>
          </p:cNvSpPr>
          <p:nvPr>
            <p:ph idx="1"/>
          </p:nvPr>
        </p:nvSpPr>
        <p:spPr/>
        <p:txBody>
          <a:bodyPr/>
          <a:lstStyle/>
          <a:p>
            <a:endParaRPr lang="en-US"/>
          </a:p>
        </p:txBody>
      </p:sp>
      <p:pic>
        <p:nvPicPr>
          <p:cNvPr id="1026" name="Picture 2" descr="Image result for triangle">
            <a:extLst>
              <a:ext uri="{FF2B5EF4-FFF2-40B4-BE49-F238E27FC236}">
                <a16:creationId xmlns:a16="http://schemas.microsoft.com/office/drawing/2014/main" id="{CAB6C85E-F2C1-489B-89F3-11D10E109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776" y="2488018"/>
            <a:ext cx="4292304" cy="28282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quare">
            <a:extLst>
              <a:ext uri="{FF2B5EF4-FFF2-40B4-BE49-F238E27FC236}">
                <a16:creationId xmlns:a16="http://schemas.microsoft.com/office/drawing/2014/main" id="{3C521C32-D47A-4695-BB26-8ABFC836E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7073" y="2097088"/>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8712E0-5707-439C-8327-06EE3B656CCC}"/>
              </a:ext>
            </a:extLst>
          </p:cNvPr>
          <p:cNvSpPr txBox="1"/>
          <p:nvPr/>
        </p:nvSpPr>
        <p:spPr>
          <a:xfrm>
            <a:off x="9103658" y="6596390"/>
            <a:ext cx="814647" cy="253916"/>
          </a:xfrm>
          <a:prstGeom prst="rect">
            <a:avLst/>
          </a:prstGeom>
          <a:noFill/>
        </p:spPr>
        <p:txBody>
          <a:bodyPr wrap="none" rtlCol="0">
            <a:spAutoFit/>
          </a:bodyPr>
          <a:lstStyle/>
          <a:p>
            <a:r>
              <a:rPr lang="en-US" sz="1050" dirty="0"/>
              <a:t>Foundations</a:t>
            </a:r>
          </a:p>
        </p:txBody>
      </p:sp>
    </p:spTree>
    <p:extLst>
      <p:ext uri="{BB962C8B-B14F-4D97-AF65-F5344CB8AC3E}">
        <p14:creationId xmlns:p14="http://schemas.microsoft.com/office/powerpoint/2010/main" val="291131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858B7-069F-4362-A803-BBE2FF786F95}"/>
              </a:ext>
            </a:extLst>
          </p:cNvPr>
          <p:cNvSpPr>
            <a:spLocks noGrp="1"/>
          </p:cNvSpPr>
          <p:nvPr>
            <p:ph type="title"/>
          </p:nvPr>
        </p:nvSpPr>
        <p:spPr/>
        <p:txBody>
          <a:bodyPr/>
          <a:lstStyle/>
          <a:p>
            <a:r>
              <a:rPr lang="en-US" dirty="0"/>
              <a:t>Foundations of machine learning</a:t>
            </a:r>
          </a:p>
        </p:txBody>
      </p:sp>
      <p:graphicFrame>
        <p:nvGraphicFramePr>
          <p:cNvPr id="4" name="Diagram 3">
            <a:extLst>
              <a:ext uri="{FF2B5EF4-FFF2-40B4-BE49-F238E27FC236}">
                <a16:creationId xmlns:a16="http://schemas.microsoft.com/office/drawing/2014/main" id="{96FB8648-A03B-4EB8-98BA-2B605A6FA907}"/>
              </a:ext>
            </a:extLst>
          </p:cNvPr>
          <p:cNvGraphicFramePr/>
          <p:nvPr>
            <p:extLst>
              <p:ext uri="{D42A27DB-BD31-4B8C-83A1-F6EECF244321}">
                <p14:modId xmlns:p14="http://schemas.microsoft.com/office/powerpoint/2010/main" val="3161362467"/>
              </p:ext>
            </p:extLst>
          </p:nvPr>
        </p:nvGraphicFramePr>
        <p:xfrm>
          <a:off x="2596777" y="1882589"/>
          <a:ext cx="6349999"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DA8BAB6-6C4E-4844-A698-713586FEB159}"/>
              </a:ext>
            </a:extLst>
          </p:cNvPr>
          <p:cNvSpPr txBox="1"/>
          <p:nvPr/>
        </p:nvSpPr>
        <p:spPr>
          <a:xfrm>
            <a:off x="9103658" y="6596390"/>
            <a:ext cx="401072" cy="253916"/>
          </a:xfrm>
          <a:prstGeom prst="rect">
            <a:avLst/>
          </a:prstGeom>
          <a:noFill/>
        </p:spPr>
        <p:txBody>
          <a:bodyPr wrap="none" rtlCol="0">
            <a:spAutoFit/>
          </a:bodyPr>
          <a:lstStyle/>
          <a:p>
            <a:r>
              <a:rPr lang="en-US" sz="1050" dirty="0"/>
              <a:t>HW</a:t>
            </a:r>
          </a:p>
        </p:txBody>
      </p:sp>
    </p:spTree>
    <p:extLst>
      <p:ext uri="{BB962C8B-B14F-4D97-AF65-F5344CB8AC3E}">
        <p14:creationId xmlns:p14="http://schemas.microsoft.com/office/powerpoint/2010/main" val="1131048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AD9C0-4E07-41BB-BB4C-145C7ECB4498}"/>
              </a:ext>
            </a:extLst>
          </p:cNvPr>
          <p:cNvSpPr>
            <a:spLocks noGrp="1"/>
          </p:cNvSpPr>
          <p:nvPr>
            <p:ph type="title"/>
          </p:nvPr>
        </p:nvSpPr>
        <p:spPr/>
        <p:txBody>
          <a:bodyPr/>
          <a:lstStyle/>
          <a:p>
            <a:r>
              <a:rPr lang="en-US" dirty="0"/>
              <a:t>Machine learning – hardware progression</a:t>
            </a:r>
          </a:p>
        </p:txBody>
      </p:sp>
      <p:pic>
        <p:nvPicPr>
          <p:cNvPr id="1028" name="Picture 4" descr="Image result for nvidia gpu roadmap flops">
            <a:extLst>
              <a:ext uri="{FF2B5EF4-FFF2-40B4-BE49-F238E27FC236}">
                <a16:creationId xmlns:a16="http://schemas.microsoft.com/office/drawing/2014/main" id="{198749A5-2AC8-4867-8627-8957E1EA5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31" y="2429759"/>
            <a:ext cx="6457950" cy="4305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95E123-2A60-4986-ABF5-C2272FAFE9B4}"/>
              </a:ext>
            </a:extLst>
          </p:cNvPr>
          <p:cNvSpPr txBox="1"/>
          <p:nvPr/>
        </p:nvSpPr>
        <p:spPr>
          <a:xfrm>
            <a:off x="7474947" y="5297654"/>
            <a:ext cx="3021340" cy="738664"/>
          </a:xfrm>
          <a:prstGeom prst="rect">
            <a:avLst/>
          </a:prstGeom>
          <a:noFill/>
        </p:spPr>
        <p:txBody>
          <a:bodyPr wrap="none" rtlCol="0">
            <a:spAutoFit/>
          </a:bodyPr>
          <a:lstStyle/>
          <a:p>
            <a:r>
              <a:rPr lang="en-US" sz="2400" dirty="0"/>
              <a:t>Others</a:t>
            </a:r>
            <a:r>
              <a:rPr lang="en-US" dirty="0"/>
              <a:t>:</a:t>
            </a:r>
          </a:p>
          <a:p>
            <a:r>
              <a:rPr lang="en-US" dirty="0"/>
              <a:t>TPU, FPGA, Nervana, Movidius</a:t>
            </a:r>
          </a:p>
        </p:txBody>
      </p:sp>
      <p:pic>
        <p:nvPicPr>
          <p:cNvPr id="3" name="Picture 2">
            <a:extLst>
              <a:ext uri="{FF2B5EF4-FFF2-40B4-BE49-F238E27FC236}">
                <a16:creationId xmlns:a16="http://schemas.microsoft.com/office/drawing/2014/main" id="{D30B718B-4D7F-4ACF-B685-EBCE9852455D}"/>
              </a:ext>
            </a:extLst>
          </p:cNvPr>
          <p:cNvPicPr>
            <a:picLocks noChangeAspect="1"/>
          </p:cNvPicPr>
          <p:nvPr/>
        </p:nvPicPr>
        <p:blipFill>
          <a:blip r:embed="rId3"/>
          <a:stretch>
            <a:fillRect/>
          </a:stretch>
        </p:blipFill>
        <p:spPr>
          <a:xfrm>
            <a:off x="5923843" y="1779510"/>
            <a:ext cx="4174897" cy="3095816"/>
          </a:xfrm>
          <a:prstGeom prst="rect">
            <a:avLst/>
          </a:prstGeom>
        </p:spPr>
      </p:pic>
      <p:sp>
        <p:nvSpPr>
          <p:cNvPr id="6" name="TextBox 5">
            <a:extLst>
              <a:ext uri="{FF2B5EF4-FFF2-40B4-BE49-F238E27FC236}">
                <a16:creationId xmlns:a16="http://schemas.microsoft.com/office/drawing/2014/main" id="{1A596FE6-7065-4782-8D25-0D9AABAC3F56}"/>
              </a:ext>
            </a:extLst>
          </p:cNvPr>
          <p:cNvSpPr txBox="1"/>
          <p:nvPr/>
        </p:nvSpPr>
        <p:spPr>
          <a:xfrm>
            <a:off x="9103658" y="6596390"/>
            <a:ext cx="825867" cy="253916"/>
          </a:xfrm>
          <a:prstGeom prst="rect">
            <a:avLst/>
          </a:prstGeom>
          <a:noFill/>
        </p:spPr>
        <p:txBody>
          <a:bodyPr wrap="none" rtlCol="0">
            <a:spAutoFit/>
          </a:bodyPr>
          <a:lstStyle/>
          <a:p>
            <a:r>
              <a:rPr lang="en-US" sz="1050" dirty="0"/>
              <a:t>Frameworks</a:t>
            </a:r>
          </a:p>
        </p:txBody>
      </p:sp>
    </p:spTree>
    <p:extLst>
      <p:ext uri="{BB962C8B-B14F-4D97-AF65-F5344CB8AC3E}">
        <p14:creationId xmlns:p14="http://schemas.microsoft.com/office/powerpoint/2010/main" val="500502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D48C2-AA4E-40AD-BBC9-BA5FF098FE1D}"/>
              </a:ext>
            </a:extLst>
          </p:cNvPr>
          <p:cNvSpPr>
            <a:spLocks noGrp="1"/>
          </p:cNvSpPr>
          <p:nvPr>
            <p:ph type="title"/>
          </p:nvPr>
        </p:nvSpPr>
        <p:spPr/>
        <p:txBody>
          <a:bodyPr/>
          <a:lstStyle/>
          <a:p>
            <a:r>
              <a:rPr lang="en-US" dirty="0"/>
              <a:t>machine learning – Frameworks</a:t>
            </a:r>
          </a:p>
        </p:txBody>
      </p:sp>
      <p:pic>
        <p:nvPicPr>
          <p:cNvPr id="5" name="Content Placeholder 4" descr="Teacher">
            <a:extLst>
              <a:ext uri="{FF2B5EF4-FFF2-40B4-BE49-F238E27FC236}">
                <a16:creationId xmlns:a16="http://schemas.microsoft.com/office/drawing/2014/main" id="{D850388D-C4CA-4AB0-B960-4055BE0E8BF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77923" y="2477257"/>
            <a:ext cx="2181550" cy="2181550"/>
          </a:xfrm>
        </p:spPr>
      </p:pic>
      <p:pic>
        <p:nvPicPr>
          <p:cNvPr id="7" name="Graphic 6" descr="Projector screen">
            <a:extLst>
              <a:ext uri="{FF2B5EF4-FFF2-40B4-BE49-F238E27FC236}">
                <a16:creationId xmlns:a16="http://schemas.microsoft.com/office/drawing/2014/main" id="{ADF8F345-B7C8-4C4A-BE2C-92CA408024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64510" y="2256017"/>
            <a:ext cx="1301215" cy="1301215"/>
          </a:xfrm>
          <a:prstGeom prst="rect">
            <a:avLst/>
          </a:prstGeom>
        </p:spPr>
      </p:pic>
      <p:pic>
        <p:nvPicPr>
          <p:cNvPr id="9" name="Graphic 8" descr="Magnifying glass">
            <a:extLst>
              <a:ext uri="{FF2B5EF4-FFF2-40B4-BE49-F238E27FC236}">
                <a16:creationId xmlns:a16="http://schemas.microsoft.com/office/drawing/2014/main" id="{14FCE72E-9249-4868-BA1E-122281E117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1374" y="3178778"/>
            <a:ext cx="914400" cy="914400"/>
          </a:xfrm>
          <a:prstGeom prst="rect">
            <a:avLst/>
          </a:prstGeom>
        </p:spPr>
      </p:pic>
      <p:pic>
        <p:nvPicPr>
          <p:cNvPr id="11" name="Graphic 10" descr="Drum">
            <a:extLst>
              <a:ext uri="{FF2B5EF4-FFF2-40B4-BE49-F238E27FC236}">
                <a16:creationId xmlns:a16="http://schemas.microsoft.com/office/drawing/2014/main" id="{7DC9E0B3-6B52-445E-AF9E-1D0C2FE3CF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42661" y="3664870"/>
            <a:ext cx="2074812" cy="2074812"/>
          </a:xfrm>
          <a:prstGeom prst="rect">
            <a:avLst/>
          </a:prstGeom>
        </p:spPr>
      </p:pic>
      <p:sp>
        <p:nvSpPr>
          <p:cNvPr id="12" name="TextBox 11">
            <a:extLst>
              <a:ext uri="{FF2B5EF4-FFF2-40B4-BE49-F238E27FC236}">
                <a16:creationId xmlns:a16="http://schemas.microsoft.com/office/drawing/2014/main" id="{3F7AEC95-D3D8-447F-8FC2-2345F3D589EB}"/>
              </a:ext>
            </a:extLst>
          </p:cNvPr>
          <p:cNvSpPr txBox="1"/>
          <p:nvPr/>
        </p:nvSpPr>
        <p:spPr>
          <a:xfrm>
            <a:off x="6966044" y="3604410"/>
            <a:ext cx="1930080" cy="584775"/>
          </a:xfrm>
          <a:prstGeom prst="rect">
            <a:avLst/>
          </a:prstGeom>
          <a:noFill/>
        </p:spPr>
        <p:txBody>
          <a:bodyPr wrap="none" rtlCol="0">
            <a:spAutoFit/>
          </a:bodyPr>
          <a:lstStyle/>
          <a:p>
            <a:r>
              <a:rPr lang="en-US" sz="3200" dirty="0">
                <a:solidFill>
                  <a:srgbClr val="FF0000"/>
                </a:solidFill>
              </a:rPr>
              <a:t>TensorFlow</a:t>
            </a:r>
          </a:p>
        </p:txBody>
      </p:sp>
      <p:sp>
        <p:nvSpPr>
          <p:cNvPr id="13" name="TextBox 12">
            <a:extLst>
              <a:ext uri="{FF2B5EF4-FFF2-40B4-BE49-F238E27FC236}">
                <a16:creationId xmlns:a16="http://schemas.microsoft.com/office/drawing/2014/main" id="{706700CC-CDD4-42A3-A7DD-5ECF1CAC5D9B}"/>
              </a:ext>
            </a:extLst>
          </p:cNvPr>
          <p:cNvSpPr txBox="1"/>
          <p:nvPr/>
        </p:nvSpPr>
        <p:spPr>
          <a:xfrm>
            <a:off x="5020866" y="3214826"/>
            <a:ext cx="1194366" cy="369332"/>
          </a:xfrm>
          <a:prstGeom prst="rect">
            <a:avLst/>
          </a:prstGeom>
          <a:noFill/>
        </p:spPr>
        <p:txBody>
          <a:bodyPr wrap="none" rtlCol="0">
            <a:spAutoFit/>
          </a:bodyPr>
          <a:lstStyle/>
          <a:p>
            <a:r>
              <a:rPr lang="en-US" dirty="0"/>
              <a:t>Scikit learn</a:t>
            </a:r>
          </a:p>
        </p:txBody>
      </p:sp>
      <p:sp>
        <p:nvSpPr>
          <p:cNvPr id="14" name="TextBox 13">
            <a:extLst>
              <a:ext uri="{FF2B5EF4-FFF2-40B4-BE49-F238E27FC236}">
                <a16:creationId xmlns:a16="http://schemas.microsoft.com/office/drawing/2014/main" id="{520C5B0E-0778-45B5-B3CE-287C17AEE6BC}"/>
              </a:ext>
            </a:extLst>
          </p:cNvPr>
          <p:cNvSpPr txBox="1"/>
          <p:nvPr/>
        </p:nvSpPr>
        <p:spPr>
          <a:xfrm>
            <a:off x="8881142" y="2958079"/>
            <a:ext cx="844077" cy="646331"/>
          </a:xfrm>
          <a:prstGeom prst="rect">
            <a:avLst/>
          </a:prstGeom>
          <a:noFill/>
        </p:spPr>
        <p:txBody>
          <a:bodyPr wrap="none" rtlCol="0">
            <a:spAutoFit/>
          </a:bodyPr>
          <a:lstStyle/>
          <a:p>
            <a:r>
              <a:rPr lang="en-US" dirty="0"/>
              <a:t>Keras</a:t>
            </a:r>
          </a:p>
          <a:p>
            <a:r>
              <a:rPr lang="en-US" dirty="0"/>
              <a:t>Pandas</a:t>
            </a:r>
          </a:p>
        </p:txBody>
      </p:sp>
      <p:sp>
        <p:nvSpPr>
          <p:cNvPr id="15" name="TextBox 14">
            <a:extLst>
              <a:ext uri="{FF2B5EF4-FFF2-40B4-BE49-F238E27FC236}">
                <a16:creationId xmlns:a16="http://schemas.microsoft.com/office/drawing/2014/main" id="{DECEFF7C-F2BA-48F9-8D03-59EE3556DE06}"/>
              </a:ext>
            </a:extLst>
          </p:cNvPr>
          <p:cNvSpPr txBox="1"/>
          <p:nvPr/>
        </p:nvSpPr>
        <p:spPr>
          <a:xfrm>
            <a:off x="7286094" y="2669903"/>
            <a:ext cx="657937" cy="369332"/>
          </a:xfrm>
          <a:prstGeom prst="rect">
            <a:avLst/>
          </a:prstGeom>
          <a:noFill/>
        </p:spPr>
        <p:txBody>
          <a:bodyPr wrap="none" rtlCol="0">
            <a:spAutoFit/>
          </a:bodyPr>
          <a:lstStyle/>
          <a:p>
            <a:r>
              <a:rPr lang="en-US" dirty="0"/>
              <a:t>Torch</a:t>
            </a:r>
          </a:p>
        </p:txBody>
      </p:sp>
      <p:pic>
        <p:nvPicPr>
          <p:cNvPr id="16" name="Graphic 15" descr="Drum">
            <a:extLst>
              <a:ext uri="{FF2B5EF4-FFF2-40B4-BE49-F238E27FC236}">
                <a16:creationId xmlns:a16="http://schemas.microsoft.com/office/drawing/2014/main" id="{553ECDC9-87B6-4171-8392-58C9746516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17188" y="2995383"/>
            <a:ext cx="2074812" cy="2074812"/>
          </a:xfrm>
          <a:prstGeom prst="rect">
            <a:avLst/>
          </a:prstGeom>
        </p:spPr>
      </p:pic>
      <p:sp>
        <p:nvSpPr>
          <p:cNvPr id="17" name="TextBox 16">
            <a:extLst>
              <a:ext uri="{FF2B5EF4-FFF2-40B4-BE49-F238E27FC236}">
                <a16:creationId xmlns:a16="http://schemas.microsoft.com/office/drawing/2014/main" id="{9C790FC2-71AB-461A-AA2A-3D49D79F7E8E}"/>
              </a:ext>
            </a:extLst>
          </p:cNvPr>
          <p:cNvSpPr txBox="1"/>
          <p:nvPr/>
        </p:nvSpPr>
        <p:spPr>
          <a:xfrm>
            <a:off x="10681991" y="2814717"/>
            <a:ext cx="1136850" cy="584775"/>
          </a:xfrm>
          <a:prstGeom prst="rect">
            <a:avLst/>
          </a:prstGeom>
          <a:noFill/>
        </p:spPr>
        <p:txBody>
          <a:bodyPr wrap="none" rtlCol="0">
            <a:spAutoFit/>
          </a:bodyPr>
          <a:lstStyle/>
          <a:p>
            <a:r>
              <a:rPr lang="en-US" sz="3200" dirty="0">
                <a:solidFill>
                  <a:srgbClr val="FFC000"/>
                </a:solidFill>
              </a:rPr>
              <a:t>Caffe</a:t>
            </a:r>
          </a:p>
        </p:txBody>
      </p:sp>
      <p:pic>
        <p:nvPicPr>
          <p:cNvPr id="18" name="Graphic 17" descr="Projector screen">
            <a:extLst>
              <a:ext uri="{FF2B5EF4-FFF2-40B4-BE49-F238E27FC236}">
                <a16:creationId xmlns:a16="http://schemas.microsoft.com/office/drawing/2014/main" id="{8F0B5DDE-1143-4861-802A-813C3E956B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52843" y="4585446"/>
            <a:ext cx="1301215" cy="1301215"/>
          </a:xfrm>
          <a:prstGeom prst="rect">
            <a:avLst/>
          </a:prstGeom>
        </p:spPr>
      </p:pic>
      <p:sp>
        <p:nvSpPr>
          <p:cNvPr id="19" name="TextBox 18">
            <a:extLst>
              <a:ext uri="{FF2B5EF4-FFF2-40B4-BE49-F238E27FC236}">
                <a16:creationId xmlns:a16="http://schemas.microsoft.com/office/drawing/2014/main" id="{C4C22A6F-1E4B-4CDA-BB76-9AFCC4C6E468}"/>
              </a:ext>
            </a:extLst>
          </p:cNvPr>
          <p:cNvSpPr txBox="1"/>
          <p:nvPr/>
        </p:nvSpPr>
        <p:spPr>
          <a:xfrm>
            <a:off x="9047333" y="4909670"/>
            <a:ext cx="912237" cy="369332"/>
          </a:xfrm>
          <a:prstGeom prst="rect">
            <a:avLst/>
          </a:prstGeom>
          <a:noFill/>
        </p:spPr>
        <p:txBody>
          <a:bodyPr wrap="none" rtlCol="0">
            <a:spAutoFit/>
          </a:bodyPr>
          <a:lstStyle/>
          <a:p>
            <a:r>
              <a:rPr lang="en-US" dirty="0"/>
              <a:t>Darknet</a:t>
            </a:r>
          </a:p>
        </p:txBody>
      </p:sp>
      <p:pic>
        <p:nvPicPr>
          <p:cNvPr id="22" name="Graphic 21" descr="Projector screen">
            <a:extLst>
              <a:ext uri="{FF2B5EF4-FFF2-40B4-BE49-F238E27FC236}">
                <a16:creationId xmlns:a16="http://schemas.microsoft.com/office/drawing/2014/main" id="{3FB467A1-5413-4776-83C2-30576A09E0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8258" y="4277016"/>
            <a:ext cx="1301215" cy="1301215"/>
          </a:xfrm>
          <a:prstGeom prst="rect">
            <a:avLst/>
          </a:prstGeom>
        </p:spPr>
      </p:pic>
      <p:sp>
        <p:nvSpPr>
          <p:cNvPr id="23" name="TextBox 22">
            <a:extLst>
              <a:ext uri="{FF2B5EF4-FFF2-40B4-BE49-F238E27FC236}">
                <a16:creationId xmlns:a16="http://schemas.microsoft.com/office/drawing/2014/main" id="{95B14443-2052-464E-83C5-CCAEECEC525D}"/>
              </a:ext>
            </a:extLst>
          </p:cNvPr>
          <p:cNvSpPr txBox="1"/>
          <p:nvPr/>
        </p:nvSpPr>
        <p:spPr>
          <a:xfrm>
            <a:off x="5379842" y="4690902"/>
            <a:ext cx="540533" cy="369332"/>
          </a:xfrm>
          <a:prstGeom prst="rect">
            <a:avLst/>
          </a:prstGeom>
          <a:noFill/>
        </p:spPr>
        <p:txBody>
          <a:bodyPr wrap="none" rtlCol="0">
            <a:spAutoFit/>
          </a:bodyPr>
          <a:lstStyle/>
          <a:p>
            <a:r>
              <a:rPr lang="en-US" dirty="0"/>
              <a:t>dl4j</a:t>
            </a:r>
          </a:p>
        </p:txBody>
      </p:sp>
      <mc:AlternateContent xmlns:mc="http://schemas.openxmlformats.org/markup-compatibility/2006" xmlns:am3d="http://schemas.microsoft.com/office/drawing/2017/model3d">
        <mc:Choice Requires="am3d">
          <p:graphicFrame>
            <p:nvGraphicFramePr>
              <p:cNvPr id="3" name="3D Model 2" descr="Flashlight">
                <a:extLst>
                  <a:ext uri="{FF2B5EF4-FFF2-40B4-BE49-F238E27FC236}">
                    <a16:creationId xmlns:a16="http://schemas.microsoft.com/office/drawing/2014/main" id="{671FA5F5-4BF9-47A9-A88D-346898487380}"/>
                  </a:ext>
                </a:extLst>
              </p:cNvPr>
              <p:cNvGraphicFramePr>
                <a:graphicFrameLocks noChangeAspect="1"/>
              </p:cNvGraphicFramePr>
              <p:nvPr>
                <p:extLst>
                  <p:ext uri="{D42A27DB-BD31-4B8C-83A1-F6EECF244321}">
                    <p14:modId xmlns:p14="http://schemas.microsoft.com/office/powerpoint/2010/main" val="2528185618"/>
                  </p:ext>
                </p:extLst>
              </p:nvPr>
            </p:nvGraphicFramePr>
            <p:xfrm>
              <a:off x="-1008214" y="895011"/>
              <a:ext cx="5572661" cy="3690435"/>
            </p:xfrm>
            <a:graphic>
              <a:graphicData uri="http://schemas.microsoft.com/office/drawing/2017/model3d">
                <am3d:model3d r:embed="rId10">
                  <am3d:spPr>
                    <a:xfrm>
                      <a:off x="0" y="0"/>
                      <a:ext cx="5572661" cy="3690435"/>
                    </a:xfrm>
                    <a:prstGeom prst="rect">
                      <a:avLst/>
                    </a:prstGeom>
                  </am3d:spPr>
                  <am3d:camera>
                    <am3d:pos x="0" y="0" z="53004977"/>
                    <am3d:up dx="0" dy="36000000" dz="0"/>
                    <am3d:lookAt x="0" y="0" z="0"/>
                    <am3d:perspective fov="2700000"/>
                  </am3d:camera>
                  <am3d:trans>
                    <am3d:meterPerModelUnit n="11197662" d="1000000"/>
                    <am3d:preTrans dx="0" dy="-6472289" dz="722509"/>
                    <am3d:scale>
                      <am3d:sx n="1000000" d="1000000"/>
                      <am3d:sy n="1000000" d="1000000"/>
                      <am3d:sz n="1000000" d="1000000"/>
                    </am3d:scale>
                    <am3d:rot ax="1114923" ay="2230089" az="688860"/>
                    <am3d:postTrans dx="0" dy="0" dz="0"/>
                  </am3d:trans>
                  <am3d:attrSrcUrl r:id="rId11"/>
                  <am3d:raster rName="Office3DRenderer" rVer="16.0.8326">
                    <am3d:blip r:embed="rId12"/>
                  </am3d:raster>
                  <am3d:objViewport viewportSz="60167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Flashlight">
                <a:extLst>
                  <a:ext uri="{FF2B5EF4-FFF2-40B4-BE49-F238E27FC236}">
                    <a16:creationId xmlns:a16="http://schemas.microsoft.com/office/drawing/2014/main" id="{671FA5F5-4BF9-47A9-A88D-346898487380}"/>
                  </a:ext>
                </a:extLst>
              </p:cNvPr>
              <p:cNvPicPr>
                <a:picLocks noGrp="1" noRot="1" noChangeAspect="1" noMove="1" noResize="1" noEditPoints="1" noAdjustHandles="1" noChangeArrowheads="1" noChangeShapeType="1" noCrop="1"/>
              </p:cNvPicPr>
              <p:nvPr/>
            </p:nvPicPr>
            <p:blipFill>
              <a:blip r:embed="rId13"/>
              <a:stretch>
                <a:fillRect/>
              </a:stretch>
            </p:blipFill>
            <p:spPr>
              <a:xfrm>
                <a:off x="-1008214" y="895011"/>
                <a:ext cx="5572661" cy="3690435"/>
              </a:xfrm>
              <a:prstGeom prst="rect">
                <a:avLst/>
              </a:prstGeom>
            </p:spPr>
          </p:pic>
        </mc:Fallback>
      </mc:AlternateContent>
      <p:sp>
        <p:nvSpPr>
          <p:cNvPr id="4" name="TextBox 3">
            <a:extLst>
              <a:ext uri="{FF2B5EF4-FFF2-40B4-BE49-F238E27FC236}">
                <a16:creationId xmlns:a16="http://schemas.microsoft.com/office/drawing/2014/main" id="{B611ECA5-5745-42D0-928B-92D21D25A2A9}"/>
              </a:ext>
            </a:extLst>
          </p:cNvPr>
          <p:cNvSpPr txBox="1"/>
          <p:nvPr/>
        </p:nvSpPr>
        <p:spPr>
          <a:xfrm>
            <a:off x="3221720" y="2799327"/>
            <a:ext cx="795411" cy="1200329"/>
          </a:xfrm>
          <a:prstGeom prst="rect">
            <a:avLst/>
          </a:prstGeom>
          <a:noFill/>
        </p:spPr>
        <p:txBody>
          <a:bodyPr wrap="none" rtlCol="0">
            <a:spAutoFit/>
          </a:bodyPr>
          <a:lstStyle/>
          <a:p>
            <a:r>
              <a:rPr lang="en-US" dirty="0">
                <a:solidFill>
                  <a:schemeClr val="bg1"/>
                </a:solidFill>
              </a:rPr>
              <a:t>R</a:t>
            </a:r>
          </a:p>
          <a:p>
            <a:r>
              <a:rPr lang="en-US" dirty="0">
                <a:solidFill>
                  <a:schemeClr val="bg1"/>
                </a:solidFill>
              </a:rPr>
              <a:t>Python</a:t>
            </a:r>
          </a:p>
          <a:p>
            <a:r>
              <a:rPr lang="en-US" dirty="0">
                <a:solidFill>
                  <a:schemeClr val="bg1"/>
                </a:solidFill>
              </a:rPr>
              <a:t>C++</a:t>
            </a:r>
          </a:p>
          <a:p>
            <a:r>
              <a:rPr lang="en-US" dirty="0">
                <a:solidFill>
                  <a:schemeClr val="bg1"/>
                </a:solidFill>
              </a:rPr>
              <a:t>Scala</a:t>
            </a:r>
          </a:p>
        </p:txBody>
      </p:sp>
      <p:cxnSp>
        <p:nvCxnSpPr>
          <p:cNvPr id="8" name="Straight Connector 7">
            <a:extLst>
              <a:ext uri="{FF2B5EF4-FFF2-40B4-BE49-F238E27FC236}">
                <a16:creationId xmlns:a16="http://schemas.microsoft.com/office/drawing/2014/main" id="{E5B962DE-E0AA-4E6C-85DB-4D6E78EF4C76}"/>
              </a:ext>
            </a:extLst>
          </p:cNvPr>
          <p:cNvCxnSpPr/>
          <p:nvPr/>
        </p:nvCxnSpPr>
        <p:spPr>
          <a:xfrm flipV="1">
            <a:off x="4433047" y="1649506"/>
            <a:ext cx="7230035" cy="6065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9898A70-FDA9-4667-888F-4344C64BCCB6}"/>
              </a:ext>
            </a:extLst>
          </p:cNvPr>
          <p:cNvCxnSpPr>
            <a:cxnSpLocks/>
          </p:cNvCxnSpPr>
          <p:nvPr/>
        </p:nvCxnSpPr>
        <p:spPr>
          <a:xfrm>
            <a:off x="3657600" y="4654215"/>
            <a:ext cx="5163671" cy="19253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1" name="Graphic 20" descr="Projector screen">
            <a:extLst>
              <a:ext uri="{FF2B5EF4-FFF2-40B4-BE49-F238E27FC236}">
                <a16:creationId xmlns:a16="http://schemas.microsoft.com/office/drawing/2014/main" id="{DFD5CA7D-B4AE-4D44-B65C-65E419288D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6580" y="1709297"/>
            <a:ext cx="1301215" cy="1301215"/>
          </a:xfrm>
          <a:prstGeom prst="rect">
            <a:avLst/>
          </a:prstGeom>
        </p:spPr>
      </p:pic>
      <p:sp>
        <p:nvSpPr>
          <p:cNvPr id="25" name="TextBox 24">
            <a:extLst>
              <a:ext uri="{FF2B5EF4-FFF2-40B4-BE49-F238E27FC236}">
                <a16:creationId xmlns:a16="http://schemas.microsoft.com/office/drawing/2014/main" id="{769BCC30-10AF-48FD-9A87-267D0D546676}"/>
              </a:ext>
            </a:extLst>
          </p:cNvPr>
          <p:cNvSpPr txBox="1"/>
          <p:nvPr/>
        </p:nvSpPr>
        <p:spPr>
          <a:xfrm>
            <a:off x="9788164" y="2123183"/>
            <a:ext cx="705642" cy="369332"/>
          </a:xfrm>
          <a:prstGeom prst="rect">
            <a:avLst/>
          </a:prstGeom>
          <a:noFill/>
        </p:spPr>
        <p:txBody>
          <a:bodyPr wrap="none" rtlCol="0">
            <a:spAutoFit/>
          </a:bodyPr>
          <a:lstStyle/>
          <a:p>
            <a:r>
              <a:rPr lang="en-US" dirty="0"/>
              <a:t>CNTK</a:t>
            </a:r>
          </a:p>
        </p:txBody>
      </p:sp>
      <p:sp>
        <p:nvSpPr>
          <p:cNvPr id="28" name="TextBox 27">
            <a:extLst>
              <a:ext uri="{FF2B5EF4-FFF2-40B4-BE49-F238E27FC236}">
                <a16:creationId xmlns:a16="http://schemas.microsoft.com/office/drawing/2014/main" id="{FCC978BA-FB7E-465D-B537-18268E6A3B61}"/>
              </a:ext>
            </a:extLst>
          </p:cNvPr>
          <p:cNvSpPr txBox="1"/>
          <p:nvPr/>
        </p:nvSpPr>
        <p:spPr>
          <a:xfrm>
            <a:off x="10839968" y="2097088"/>
            <a:ext cx="731290" cy="369332"/>
          </a:xfrm>
          <a:prstGeom prst="rect">
            <a:avLst/>
          </a:prstGeom>
          <a:noFill/>
        </p:spPr>
        <p:txBody>
          <a:bodyPr wrap="none" rtlCol="0">
            <a:spAutoFit/>
          </a:bodyPr>
          <a:lstStyle/>
          <a:p>
            <a:r>
              <a:rPr lang="en-US" dirty="0"/>
              <a:t>Gluon</a:t>
            </a:r>
          </a:p>
        </p:txBody>
      </p:sp>
      <p:sp>
        <p:nvSpPr>
          <p:cNvPr id="6" name="TextBox 5">
            <a:extLst>
              <a:ext uri="{FF2B5EF4-FFF2-40B4-BE49-F238E27FC236}">
                <a16:creationId xmlns:a16="http://schemas.microsoft.com/office/drawing/2014/main" id="{233F679A-D150-41B3-AAB9-66E7FCF96981}"/>
              </a:ext>
            </a:extLst>
          </p:cNvPr>
          <p:cNvSpPr txBox="1"/>
          <p:nvPr/>
        </p:nvSpPr>
        <p:spPr>
          <a:xfrm>
            <a:off x="7909443" y="781718"/>
            <a:ext cx="2767617" cy="369332"/>
          </a:xfrm>
          <a:prstGeom prst="rect">
            <a:avLst/>
          </a:prstGeom>
          <a:noFill/>
        </p:spPr>
        <p:txBody>
          <a:bodyPr wrap="none" rtlCol="0">
            <a:spAutoFit/>
          </a:bodyPr>
          <a:lstStyle/>
          <a:p>
            <a:r>
              <a:rPr lang="en-US" dirty="0"/>
              <a:t>For Developers, Researchers</a:t>
            </a:r>
          </a:p>
        </p:txBody>
      </p:sp>
      <p:sp>
        <p:nvSpPr>
          <p:cNvPr id="26" name="TextBox 25">
            <a:extLst>
              <a:ext uri="{FF2B5EF4-FFF2-40B4-BE49-F238E27FC236}">
                <a16:creationId xmlns:a16="http://schemas.microsoft.com/office/drawing/2014/main" id="{FF29204D-EB10-4666-BCFD-688FBC8B6E24}"/>
              </a:ext>
            </a:extLst>
          </p:cNvPr>
          <p:cNvSpPr txBox="1"/>
          <p:nvPr/>
        </p:nvSpPr>
        <p:spPr>
          <a:xfrm>
            <a:off x="9103658" y="6596390"/>
            <a:ext cx="495649" cy="253916"/>
          </a:xfrm>
          <a:prstGeom prst="rect">
            <a:avLst/>
          </a:prstGeom>
          <a:noFill/>
        </p:spPr>
        <p:txBody>
          <a:bodyPr wrap="none" rtlCol="0">
            <a:spAutoFit/>
          </a:bodyPr>
          <a:lstStyle/>
          <a:p>
            <a:r>
              <a:rPr lang="en-US" sz="1050" dirty="0"/>
              <a:t>Cloud</a:t>
            </a:r>
          </a:p>
        </p:txBody>
      </p:sp>
    </p:spTree>
    <p:extLst>
      <p:ext uri="{BB962C8B-B14F-4D97-AF65-F5344CB8AC3E}">
        <p14:creationId xmlns:p14="http://schemas.microsoft.com/office/powerpoint/2010/main" val="3734793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D48C2-AA4E-40AD-BBC9-BA5FF098FE1D}"/>
              </a:ext>
            </a:extLst>
          </p:cNvPr>
          <p:cNvSpPr>
            <a:spLocks noGrp="1"/>
          </p:cNvSpPr>
          <p:nvPr>
            <p:ph type="title"/>
          </p:nvPr>
        </p:nvSpPr>
        <p:spPr/>
        <p:txBody>
          <a:bodyPr/>
          <a:lstStyle/>
          <a:p>
            <a:r>
              <a:rPr lang="en-US" dirty="0"/>
              <a:t>machine learning - cloud</a:t>
            </a:r>
          </a:p>
        </p:txBody>
      </p:sp>
      <p:pic>
        <p:nvPicPr>
          <p:cNvPr id="5" name="Content Placeholder 4" descr="Teacher">
            <a:extLst>
              <a:ext uri="{FF2B5EF4-FFF2-40B4-BE49-F238E27FC236}">
                <a16:creationId xmlns:a16="http://schemas.microsoft.com/office/drawing/2014/main" id="{D850388D-C4CA-4AB0-B960-4055BE0E8BF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9230531" y="3279374"/>
            <a:ext cx="1200570" cy="1200570"/>
          </a:xfrm>
        </p:spPr>
      </p:pic>
      <p:pic>
        <p:nvPicPr>
          <p:cNvPr id="7" name="Graphic 6" descr="Projector screen">
            <a:extLst>
              <a:ext uri="{FF2B5EF4-FFF2-40B4-BE49-F238E27FC236}">
                <a16:creationId xmlns:a16="http://schemas.microsoft.com/office/drawing/2014/main" id="{ADF8F345-B7C8-4C4A-BE2C-92CA408024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2194" y="2587670"/>
            <a:ext cx="716096" cy="716096"/>
          </a:xfrm>
          <a:prstGeom prst="rect">
            <a:avLst/>
          </a:prstGeom>
        </p:spPr>
      </p:pic>
      <p:pic>
        <p:nvPicPr>
          <p:cNvPr id="9" name="Graphic 8" descr="Magnifying glass">
            <a:extLst>
              <a:ext uri="{FF2B5EF4-FFF2-40B4-BE49-F238E27FC236}">
                <a16:creationId xmlns:a16="http://schemas.microsoft.com/office/drawing/2014/main" id="{14FCE72E-9249-4868-BA1E-122281E117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23175" y="2983945"/>
            <a:ext cx="503221" cy="503221"/>
          </a:xfrm>
          <a:prstGeom prst="rect">
            <a:avLst/>
          </a:prstGeom>
        </p:spPr>
      </p:pic>
      <p:pic>
        <p:nvPicPr>
          <p:cNvPr id="11" name="Graphic 10" descr="Drum">
            <a:extLst>
              <a:ext uri="{FF2B5EF4-FFF2-40B4-BE49-F238E27FC236}">
                <a16:creationId xmlns:a16="http://schemas.microsoft.com/office/drawing/2014/main" id="{7DC9E0B3-6B52-445E-AF9E-1D0C2FE3CF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95463" y="3649698"/>
            <a:ext cx="1141829" cy="1141829"/>
          </a:xfrm>
          <a:prstGeom prst="rect">
            <a:avLst/>
          </a:prstGeom>
        </p:spPr>
      </p:pic>
      <p:sp>
        <p:nvSpPr>
          <p:cNvPr id="12" name="TextBox 11">
            <a:extLst>
              <a:ext uri="{FF2B5EF4-FFF2-40B4-BE49-F238E27FC236}">
                <a16:creationId xmlns:a16="http://schemas.microsoft.com/office/drawing/2014/main" id="{3F7AEC95-D3D8-447F-8FC2-2345F3D589EB}"/>
              </a:ext>
            </a:extLst>
          </p:cNvPr>
          <p:cNvSpPr txBox="1"/>
          <p:nvPr/>
        </p:nvSpPr>
        <p:spPr>
          <a:xfrm>
            <a:off x="9884707" y="4115932"/>
            <a:ext cx="1368364" cy="307777"/>
          </a:xfrm>
          <a:prstGeom prst="rect">
            <a:avLst/>
          </a:prstGeom>
          <a:noFill/>
        </p:spPr>
        <p:txBody>
          <a:bodyPr wrap="square" rtlCol="0">
            <a:spAutoFit/>
          </a:bodyPr>
          <a:lstStyle/>
          <a:p>
            <a:r>
              <a:rPr lang="en-US" sz="1400" dirty="0">
                <a:solidFill>
                  <a:srgbClr val="FF0000"/>
                </a:solidFill>
              </a:rPr>
              <a:t>TensorFlow</a:t>
            </a:r>
          </a:p>
        </p:txBody>
      </p:sp>
      <p:sp>
        <p:nvSpPr>
          <p:cNvPr id="13" name="TextBox 12">
            <a:extLst>
              <a:ext uri="{FF2B5EF4-FFF2-40B4-BE49-F238E27FC236}">
                <a16:creationId xmlns:a16="http://schemas.microsoft.com/office/drawing/2014/main" id="{706700CC-CDD4-42A3-A7DD-5ECF1CAC5D9B}"/>
              </a:ext>
            </a:extLst>
          </p:cNvPr>
          <p:cNvSpPr txBox="1"/>
          <p:nvPr/>
        </p:nvSpPr>
        <p:spPr>
          <a:xfrm>
            <a:off x="9288028" y="3721513"/>
            <a:ext cx="745717" cy="246221"/>
          </a:xfrm>
          <a:prstGeom prst="rect">
            <a:avLst/>
          </a:prstGeom>
          <a:noFill/>
        </p:spPr>
        <p:txBody>
          <a:bodyPr wrap="square" rtlCol="0">
            <a:spAutoFit/>
          </a:bodyPr>
          <a:lstStyle/>
          <a:p>
            <a:r>
              <a:rPr lang="en-US" sz="1000" dirty="0"/>
              <a:t>Scikit learn</a:t>
            </a:r>
          </a:p>
        </p:txBody>
      </p:sp>
      <p:sp>
        <p:nvSpPr>
          <p:cNvPr id="14" name="TextBox 13">
            <a:extLst>
              <a:ext uri="{FF2B5EF4-FFF2-40B4-BE49-F238E27FC236}">
                <a16:creationId xmlns:a16="http://schemas.microsoft.com/office/drawing/2014/main" id="{520C5B0E-0778-45B5-B3CE-287C17AEE6BC}"/>
              </a:ext>
            </a:extLst>
          </p:cNvPr>
          <p:cNvSpPr txBox="1"/>
          <p:nvPr/>
        </p:nvSpPr>
        <p:spPr>
          <a:xfrm>
            <a:off x="10092943" y="2763246"/>
            <a:ext cx="559769" cy="400110"/>
          </a:xfrm>
          <a:prstGeom prst="rect">
            <a:avLst/>
          </a:prstGeom>
          <a:noFill/>
        </p:spPr>
        <p:txBody>
          <a:bodyPr wrap="square" rtlCol="0">
            <a:spAutoFit/>
          </a:bodyPr>
          <a:lstStyle/>
          <a:p>
            <a:r>
              <a:rPr lang="en-US" sz="1000" dirty="0"/>
              <a:t>Keras</a:t>
            </a:r>
          </a:p>
          <a:p>
            <a:r>
              <a:rPr lang="en-US" sz="1000" dirty="0"/>
              <a:t>Pandas</a:t>
            </a:r>
          </a:p>
        </p:txBody>
      </p:sp>
      <p:sp>
        <p:nvSpPr>
          <p:cNvPr id="15" name="TextBox 14">
            <a:extLst>
              <a:ext uri="{FF2B5EF4-FFF2-40B4-BE49-F238E27FC236}">
                <a16:creationId xmlns:a16="http://schemas.microsoft.com/office/drawing/2014/main" id="{DECEFF7C-F2BA-48F9-8D03-59EE3556DE06}"/>
              </a:ext>
            </a:extLst>
          </p:cNvPr>
          <p:cNvSpPr txBox="1"/>
          <p:nvPr/>
        </p:nvSpPr>
        <p:spPr>
          <a:xfrm>
            <a:off x="9413777" y="3001555"/>
            <a:ext cx="453970" cy="246221"/>
          </a:xfrm>
          <a:prstGeom prst="rect">
            <a:avLst/>
          </a:prstGeom>
          <a:noFill/>
        </p:spPr>
        <p:txBody>
          <a:bodyPr wrap="square" rtlCol="0">
            <a:spAutoFit/>
          </a:bodyPr>
          <a:lstStyle/>
          <a:p>
            <a:r>
              <a:rPr lang="en-US" sz="1000" dirty="0"/>
              <a:t>Torch</a:t>
            </a:r>
          </a:p>
        </p:txBody>
      </p:sp>
      <p:pic>
        <p:nvPicPr>
          <p:cNvPr id="16" name="Graphic 15" descr="Drum">
            <a:extLst>
              <a:ext uri="{FF2B5EF4-FFF2-40B4-BE49-F238E27FC236}">
                <a16:creationId xmlns:a16="http://schemas.microsoft.com/office/drawing/2014/main" id="{553ECDC9-87B6-4171-8392-58C9746516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41446" y="2858085"/>
            <a:ext cx="1141829" cy="1141829"/>
          </a:xfrm>
          <a:prstGeom prst="rect">
            <a:avLst/>
          </a:prstGeom>
        </p:spPr>
      </p:pic>
      <p:sp>
        <p:nvSpPr>
          <p:cNvPr id="17" name="TextBox 16">
            <a:extLst>
              <a:ext uri="{FF2B5EF4-FFF2-40B4-BE49-F238E27FC236}">
                <a16:creationId xmlns:a16="http://schemas.microsoft.com/office/drawing/2014/main" id="{9C790FC2-71AB-461A-AA2A-3D49D79F7E8E}"/>
              </a:ext>
            </a:extLst>
          </p:cNvPr>
          <p:cNvSpPr txBox="1"/>
          <p:nvPr/>
        </p:nvSpPr>
        <p:spPr>
          <a:xfrm>
            <a:off x="10681991" y="2814717"/>
            <a:ext cx="601447" cy="307777"/>
          </a:xfrm>
          <a:prstGeom prst="rect">
            <a:avLst/>
          </a:prstGeom>
          <a:noFill/>
        </p:spPr>
        <p:txBody>
          <a:bodyPr wrap="square" rtlCol="0">
            <a:spAutoFit/>
          </a:bodyPr>
          <a:lstStyle/>
          <a:p>
            <a:r>
              <a:rPr lang="en-US" sz="1400" dirty="0">
                <a:solidFill>
                  <a:srgbClr val="FFC000"/>
                </a:solidFill>
              </a:rPr>
              <a:t>Caffe</a:t>
            </a:r>
          </a:p>
        </p:txBody>
      </p:sp>
      <p:pic>
        <p:nvPicPr>
          <p:cNvPr id="18" name="Graphic 17" descr="Projector screen">
            <a:extLst>
              <a:ext uri="{FF2B5EF4-FFF2-40B4-BE49-F238E27FC236}">
                <a16:creationId xmlns:a16="http://schemas.microsoft.com/office/drawing/2014/main" id="{8F0B5DDE-1143-4861-802A-813C3E956B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18868" y="3570160"/>
            <a:ext cx="716096" cy="716096"/>
          </a:xfrm>
          <a:prstGeom prst="rect">
            <a:avLst/>
          </a:prstGeom>
        </p:spPr>
      </p:pic>
      <p:sp>
        <p:nvSpPr>
          <p:cNvPr id="19" name="TextBox 18">
            <a:extLst>
              <a:ext uri="{FF2B5EF4-FFF2-40B4-BE49-F238E27FC236}">
                <a16:creationId xmlns:a16="http://schemas.microsoft.com/office/drawing/2014/main" id="{C4C22A6F-1E4B-4CDA-BB76-9AFCC4C6E468}"/>
              </a:ext>
            </a:extLst>
          </p:cNvPr>
          <p:cNvSpPr txBox="1"/>
          <p:nvPr/>
        </p:nvSpPr>
        <p:spPr>
          <a:xfrm>
            <a:off x="10113357" y="3894383"/>
            <a:ext cx="587020" cy="246221"/>
          </a:xfrm>
          <a:prstGeom prst="rect">
            <a:avLst/>
          </a:prstGeom>
          <a:noFill/>
        </p:spPr>
        <p:txBody>
          <a:bodyPr wrap="square" rtlCol="0">
            <a:spAutoFit/>
          </a:bodyPr>
          <a:lstStyle/>
          <a:p>
            <a:r>
              <a:rPr lang="en-US" sz="1000" dirty="0"/>
              <a:t>Darknet</a:t>
            </a:r>
          </a:p>
        </p:txBody>
      </p:sp>
      <p:pic>
        <p:nvPicPr>
          <p:cNvPr id="22" name="Graphic 21" descr="Projector screen">
            <a:extLst>
              <a:ext uri="{FF2B5EF4-FFF2-40B4-BE49-F238E27FC236}">
                <a16:creationId xmlns:a16="http://schemas.microsoft.com/office/drawing/2014/main" id="{3FB467A1-5413-4776-83C2-30576A09E0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32854" y="3885886"/>
            <a:ext cx="716096" cy="716096"/>
          </a:xfrm>
          <a:prstGeom prst="rect">
            <a:avLst/>
          </a:prstGeom>
        </p:spPr>
      </p:pic>
      <p:sp>
        <p:nvSpPr>
          <p:cNvPr id="23" name="TextBox 22">
            <a:extLst>
              <a:ext uri="{FF2B5EF4-FFF2-40B4-BE49-F238E27FC236}">
                <a16:creationId xmlns:a16="http://schemas.microsoft.com/office/drawing/2014/main" id="{95B14443-2052-464E-83C5-CCAEECEC525D}"/>
              </a:ext>
            </a:extLst>
          </p:cNvPr>
          <p:cNvSpPr txBox="1"/>
          <p:nvPr/>
        </p:nvSpPr>
        <p:spPr>
          <a:xfrm>
            <a:off x="11253071" y="3928208"/>
            <a:ext cx="312784" cy="400110"/>
          </a:xfrm>
          <a:prstGeom prst="rect">
            <a:avLst/>
          </a:prstGeom>
          <a:noFill/>
        </p:spPr>
        <p:txBody>
          <a:bodyPr wrap="square" rtlCol="0">
            <a:spAutoFit/>
          </a:bodyPr>
          <a:lstStyle/>
          <a:p>
            <a:r>
              <a:rPr lang="en-US" sz="1000" dirty="0"/>
              <a:t>dl4j</a:t>
            </a:r>
          </a:p>
        </p:txBody>
      </p:sp>
      <mc:AlternateContent xmlns:mc="http://schemas.openxmlformats.org/markup-compatibility/2006" xmlns:am3d="http://schemas.microsoft.com/office/drawing/2017/model3d">
        <mc:Choice Requires="am3d">
          <p:graphicFrame>
            <p:nvGraphicFramePr>
              <p:cNvPr id="3" name="3D Model 2" descr="Flashlight">
                <a:extLst>
                  <a:ext uri="{FF2B5EF4-FFF2-40B4-BE49-F238E27FC236}">
                    <a16:creationId xmlns:a16="http://schemas.microsoft.com/office/drawing/2014/main" id="{671FA5F5-4BF9-47A9-A88D-346898487380}"/>
                  </a:ext>
                </a:extLst>
              </p:cNvPr>
              <p:cNvGraphicFramePr>
                <a:graphicFrameLocks noChangeAspect="1"/>
              </p:cNvGraphicFramePr>
              <p:nvPr>
                <p:extLst>
                  <p:ext uri="{D42A27DB-BD31-4B8C-83A1-F6EECF244321}">
                    <p14:modId xmlns:p14="http://schemas.microsoft.com/office/powerpoint/2010/main" val="3530081141"/>
                  </p:ext>
                </p:extLst>
              </p:nvPr>
            </p:nvGraphicFramePr>
            <p:xfrm>
              <a:off x="-697936" y="938348"/>
              <a:ext cx="4720007" cy="3389970"/>
            </p:xfrm>
            <a:graphic>
              <a:graphicData uri="http://schemas.microsoft.com/office/drawing/2017/model3d">
                <am3d:model3d r:embed="rId10">
                  <am3d:spPr>
                    <a:xfrm>
                      <a:off x="0" y="0"/>
                      <a:ext cx="4720007" cy="3389970"/>
                    </a:xfrm>
                    <a:prstGeom prst="rect">
                      <a:avLst/>
                    </a:prstGeom>
                  </am3d:spPr>
                  <am3d:camera>
                    <am3d:pos x="0" y="0" z="53004977"/>
                    <am3d:up dx="0" dy="36000000" dz="0"/>
                    <am3d:lookAt x="0" y="0" z="0"/>
                    <am3d:perspective fov="2700000"/>
                  </am3d:camera>
                  <am3d:trans>
                    <am3d:meterPerModelUnit n="11197662" d="1000000"/>
                    <am3d:preTrans dx="0" dy="-6472289" dz="722509"/>
                    <am3d:scale>
                      <am3d:sx n="1000000" d="1000000"/>
                      <am3d:sy n="1000000" d="1000000"/>
                      <am3d:sz n="1000000" d="1000000"/>
                    </am3d:scale>
                    <am3d:rot ax="1423203" ay="2132127" az="859517"/>
                    <am3d:postTrans dx="0" dy="0" dz="0"/>
                  </am3d:trans>
                  <am3d:attrSrcUrl r:id="rId11"/>
                  <am3d:raster rName="Office3DRenderer" rVer="16.0.8326">
                    <am3d:blip r:embed="rId12"/>
                  </am3d:raster>
                  <am3d:objViewport viewportSz="50720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Flashlight">
                <a:extLst>
                  <a:ext uri="{FF2B5EF4-FFF2-40B4-BE49-F238E27FC236}">
                    <a16:creationId xmlns:a16="http://schemas.microsoft.com/office/drawing/2014/main" id="{671FA5F5-4BF9-47A9-A88D-346898487380}"/>
                  </a:ext>
                </a:extLst>
              </p:cNvPr>
              <p:cNvPicPr>
                <a:picLocks noGrp="1" noRot="1" noChangeAspect="1" noMove="1" noResize="1" noEditPoints="1" noAdjustHandles="1" noChangeArrowheads="1" noChangeShapeType="1" noCrop="1"/>
              </p:cNvPicPr>
              <p:nvPr/>
            </p:nvPicPr>
            <p:blipFill>
              <a:blip r:embed="rId13"/>
              <a:stretch>
                <a:fillRect/>
              </a:stretch>
            </p:blipFill>
            <p:spPr>
              <a:xfrm>
                <a:off x="-697936" y="938348"/>
                <a:ext cx="4720007" cy="3389970"/>
              </a:xfrm>
              <a:prstGeom prst="rect">
                <a:avLst/>
              </a:prstGeom>
            </p:spPr>
          </p:pic>
        </mc:Fallback>
      </mc:AlternateContent>
      <p:sp>
        <p:nvSpPr>
          <p:cNvPr id="4" name="TextBox 3">
            <a:extLst>
              <a:ext uri="{FF2B5EF4-FFF2-40B4-BE49-F238E27FC236}">
                <a16:creationId xmlns:a16="http://schemas.microsoft.com/office/drawing/2014/main" id="{B611ECA5-5745-42D0-928B-92D21D25A2A9}"/>
              </a:ext>
            </a:extLst>
          </p:cNvPr>
          <p:cNvSpPr txBox="1"/>
          <p:nvPr/>
        </p:nvSpPr>
        <p:spPr>
          <a:xfrm>
            <a:off x="3924373" y="2875440"/>
            <a:ext cx="1440153" cy="584775"/>
          </a:xfrm>
          <a:prstGeom prst="rect">
            <a:avLst/>
          </a:prstGeom>
          <a:noFill/>
        </p:spPr>
        <p:txBody>
          <a:bodyPr wrap="square" rtlCol="0">
            <a:spAutoFit/>
          </a:bodyPr>
          <a:lstStyle/>
          <a:p>
            <a:r>
              <a:rPr lang="en-US" sz="3200" dirty="0">
                <a:solidFill>
                  <a:schemeClr val="bg1"/>
                </a:solidFill>
              </a:rPr>
              <a:t>API</a:t>
            </a:r>
          </a:p>
        </p:txBody>
      </p:sp>
      <p:cxnSp>
        <p:nvCxnSpPr>
          <p:cNvPr id="8" name="Straight Connector 7">
            <a:extLst>
              <a:ext uri="{FF2B5EF4-FFF2-40B4-BE49-F238E27FC236}">
                <a16:creationId xmlns:a16="http://schemas.microsoft.com/office/drawing/2014/main" id="{E5B962DE-E0AA-4E6C-85DB-4D6E78EF4C76}"/>
              </a:ext>
            </a:extLst>
          </p:cNvPr>
          <p:cNvCxnSpPr/>
          <p:nvPr/>
        </p:nvCxnSpPr>
        <p:spPr>
          <a:xfrm flipV="1">
            <a:off x="4433047" y="1649506"/>
            <a:ext cx="7230035" cy="6065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9898A70-FDA9-4667-888F-4344C64BCCB6}"/>
              </a:ext>
            </a:extLst>
          </p:cNvPr>
          <p:cNvCxnSpPr>
            <a:cxnSpLocks/>
          </p:cNvCxnSpPr>
          <p:nvPr/>
        </p:nvCxnSpPr>
        <p:spPr>
          <a:xfrm>
            <a:off x="3657600" y="4654215"/>
            <a:ext cx="5163671" cy="19253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1" name="Graphic 20" descr="Projector screen">
            <a:extLst>
              <a:ext uri="{FF2B5EF4-FFF2-40B4-BE49-F238E27FC236}">
                <a16:creationId xmlns:a16="http://schemas.microsoft.com/office/drawing/2014/main" id="{DFD5CA7D-B4AE-4D44-B65C-65E419288D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2623" y="2001301"/>
            <a:ext cx="716096" cy="716096"/>
          </a:xfrm>
          <a:prstGeom prst="rect">
            <a:avLst/>
          </a:prstGeom>
        </p:spPr>
      </p:pic>
      <p:sp>
        <p:nvSpPr>
          <p:cNvPr id="25" name="TextBox 24">
            <a:extLst>
              <a:ext uri="{FF2B5EF4-FFF2-40B4-BE49-F238E27FC236}">
                <a16:creationId xmlns:a16="http://schemas.microsoft.com/office/drawing/2014/main" id="{769BCC30-10AF-48FD-9A87-267D0D546676}"/>
              </a:ext>
            </a:extLst>
          </p:cNvPr>
          <p:cNvSpPr txBox="1"/>
          <p:nvPr/>
        </p:nvSpPr>
        <p:spPr>
          <a:xfrm>
            <a:off x="9788164" y="2123183"/>
            <a:ext cx="473206" cy="246221"/>
          </a:xfrm>
          <a:prstGeom prst="rect">
            <a:avLst/>
          </a:prstGeom>
          <a:noFill/>
        </p:spPr>
        <p:txBody>
          <a:bodyPr wrap="square" rtlCol="0">
            <a:spAutoFit/>
          </a:bodyPr>
          <a:lstStyle/>
          <a:p>
            <a:r>
              <a:rPr lang="en-US" sz="1000" dirty="0"/>
              <a:t>CNTK</a:t>
            </a:r>
          </a:p>
        </p:txBody>
      </p:sp>
      <p:sp>
        <p:nvSpPr>
          <p:cNvPr id="28" name="TextBox 27">
            <a:extLst>
              <a:ext uri="{FF2B5EF4-FFF2-40B4-BE49-F238E27FC236}">
                <a16:creationId xmlns:a16="http://schemas.microsoft.com/office/drawing/2014/main" id="{FCC978BA-FB7E-465D-B537-18268E6A3B61}"/>
              </a:ext>
            </a:extLst>
          </p:cNvPr>
          <p:cNvSpPr txBox="1"/>
          <p:nvPr/>
        </p:nvSpPr>
        <p:spPr>
          <a:xfrm>
            <a:off x="10839968" y="2097088"/>
            <a:ext cx="489236" cy="246221"/>
          </a:xfrm>
          <a:prstGeom prst="rect">
            <a:avLst/>
          </a:prstGeom>
          <a:noFill/>
        </p:spPr>
        <p:txBody>
          <a:bodyPr wrap="square" rtlCol="0">
            <a:spAutoFit/>
          </a:bodyPr>
          <a:lstStyle/>
          <a:p>
            <a:r>
              <a:rPr lang="en-US" sz="1000" dirty="0"/>
              <a:t>Gluon</a:t>
            </a:r>
          </a:p>
        </p:txBody>
      </p:sp>
      <p:sp>
        <p:nvSpPr>
          <p:cNvPr id="6" name="TextBox 5">
            <a:extLst>
              <a:ext uri="{FF2B5EF4-FFF2-40B4-BE49-F238E27FC236}">
                <a16:creationId xmlns:a16="http://schemas.microsoft.com/office/drawing/2014/main" id="{233F679A-D150-41B3-AAB9-66E7FCF96981}"/>
              </a:ext>
            </a:extLst>
          </p:cNvPr>
          <p:cNvSpPr txBox="1"/>
          <p:nvPr/>
        </p:nvSpPr>
        <p:spPr>
          <a:xfrm>
            <a:off x="7909443" y="781718"/>
            <a:ext cx="987130" cy="369332"/>
          </a:xfrm>
          <a:prstGeom prst="rect">
            <a:avLst/>
          </a:prstGeom>
          <a:noFill/>
        </p:spPr>
        <p:txBody>
          <a:bodyPr wrap="none" rtlCol="0">
            <a:spAutoFit/>
          </a:bodyPr>
          <a:lstStyle/>
          <a:p>
            <a:r>
              <a:rPr lang="en-US" dirty="0"/>
              <a:t>For users</a:t>
            </a:r>
          </a:p>
        </p:txBody>
      </p:sp>
      <p:cxnSp>
        <p:nvCxnSpPr>
          <p:cNvPr id="20" name="Straight Connector 19">
            <a:extLst>
              <a:ext uri="{FF2B5EF4-FFF2-40B4-BE49-F238E27FC236}">
                <a16:creationId xmlns:a16="http://schemas.microsoft.com/office/drawing/2014/main" id="{AEA42AE2-88A5-4866-B5B3-0EBA46738F1B}"/>
              </a:ext>
            </a:extLst>
          </p:cNvPr>
          <p:cNvCxnSpPr>
            <a:cxnSpLocks/>
          </p:cNvCxnSpPr>
          <p:nvPr/>
        </p:nvCxnSpPr>
        <p:spPr>
          <a:xfrm>
            <a:off x="4995931" y="1811357"/>
            <a:ext cx="0" cy="4813540"/>
          </a:xfrm>
          <a:prstGeom prst="line">
            <a:avLst/>
          </a:prstGeom>
          <a:ln w="76200"/>
        </p:spPr>
        <p:style>
          <a:lnRef idx="3">
            <a:schemeClr val="accent3"/>
          </a:lnRef>
          <a:fillRef idx="0">
            <a:schemeClr val="accent3"/>
          </a:fillRef>
          <a:effectRef idx="2">
            <a:schemeClr val="accent3"/>
          </a:effectRef>
          <a:fontRef idx="minor">
            <a:schemeClr val="tx1"/>
          </a:fontRef>
        </p:style>
      </p:cxnSp>
      <p:sp>
        <p:nvSpPr>
          <p:cNvPr id="29" name="TextBox 21">
            <a:extLst>
              <a:ext uri="{FF2B5EF4-FFF2-40B4-BE49-F238E27FC236}">
                <a16:creationId xmlns:a16="http://schemas.microsoft.com/office/drawing/2014/main" id="{B7BE2877-F4D7-4727-906F-6AA3A895EAE4}"/>
              </a:ext>
            </a:extLst>
          </p:cNvPr>
          <p:cNvSpPr txBox="1">
            <a:spLocks noChangeArrowheads="1"/>
          </p:cNvSpPr>
          <p:nvPr/>
        </p:nvSpPr>
        <p:spPr bwMode="auto">
          <a:xfrm>
            <a:off x="9572837" y="6507724"/>
            <a:ext cx="3041431" cy="289441"/>
          </a:xfrm>
          <a:prstGeom prst="roundRect">
            <a:avLst/>
          </a:prstGeom>
          <a:noFill/>
          <a:ln w="9525">
            <a:noFill/>
            <a:miter lim="800000"/>
            <a:headEnd/>
            <a:tailEnd/>
          </a:ln>
        </p:spPr>
        <p:txBody>
          <a:bodyPr wrap="square">
            <a:spAutoFit/>
          </a:bodyPr>
          <a:lstStyle/>
          <a:p>
            <a:pPr algn="ctr" eaLnBrk="0" fontAlgn="base" hangingPunct="0">
              <a:spcBef>
                <a:spcPct val="0"/>
              </a:spcBef>
              <a:spcAft>
                <a:spcPct val="0"/>
              </a:spcAft>
            </a:pPr>
            <a:r>
              <a:rPr lang="en-US" sz="1100" b="1" dirty="0">
                <a:ea typeface="ＭＳ Ｐゴシック" charset="-128"/>
                <a:cs typeface="Arial" pitchFamily="34" charset="0"/>
              </a:rPr>
              <a:t>SRM Institute, Apr 2018</a:t>
            </a:r>
          </a:p>
        </p:txBody>
      </p:sp>
      <p:sp>
        <p:nvSpPr>
          <p:cNvPr id="30" name="TextBox 21">
            <a:extLst>
              <a:ext uri="{FF2B5EF4-FFF2-40B4-BE49-F238E27FC236}">
                <a16:creationId xmlns:a16="http://schemas.microsoft.com/office/drawing/2014/main" id="{E100EB56-93FF-4453-B449-AA202B608DDA}"/>
              </a:ext>
            </a:extLst>
          </p:cNvPr>
          <p:cNvSpPr txBox="1">
            <a:spLocks noChangeArrowheads="1"/>
          </p:cNvSpPr>
          <p:nvPr/>
        </p:nvSpPr>
        <p:spPr bwMode="auto">
          <a:xfrm>
            <a:off x="9572838" y="6335456"/>
            <a:ext cx="2533998" cy="289441"/>
          </a:xfrm>
          <a:prstGeom prst="roundRect">
            <a:avLst/>
          </a:prstGeom>
          <a:noFill/>
          <a:ln w="9525">
            <a:noFill/>
            <a:miter lim="800000"/>
            <a:headEnd/>
            <a:tailEnd/>
          </a:ln>
        </p:spPr>
        <p:txBody>
          <a:bodyPr wrap="square">
            <a:spAutoFit/>
          </a:bodyPr>
          <a:lstStyle/>
          <a:p>
            <a:pPr algn="ctr" eaLnBrk="0" fontAlgn="base" hangingPunct="0">
              <a:spcBef>
                <a:spcPct val="0"/>
              </a:spcBef>
              <a:spcAft>
                <a:spcPct val="0"/>
              </a:spcAft>
            </a:pPr>
            <a:r>
              <a:rPr lang="en-US" sz="1100" b="1" dirty="0">
                <a:ea typeface="ＭＳ Ｐゴシック" charset="-128"/>
                <a:cs typeface="Arial" pitchFamily="34" charset="0"/>
              </a:rPr>
              <a:t>IEEE CE Society</a:t>
            </a:r>
          </a:p>
        </p:txBody>
      </p:sp>
      <p:sp>
        <p:nvSpPr>
          <p:cNvPr id="31" name="TextBox 30">
            <a:extLst>
              <a:ext uri="{FF2B5EF4-FFF2-40B4-BE49-F238E27FC236}">
                <a16:creationId xmlns:a16="http://schemas.microsoft.com/office/drawing/2014/main" id="{F94C10BF-B949-4EB5-BECC-5FD423A4C1FC}"/>
              </a:ext>
            </a:extLst>
          </p:cNvPr>
          <p:cNvSpPr txBox="1"/>
          <p:nvPr/>
        </p:nvSpPr>
        <p:spPr>
          <a:xfrm>
            <a:off x="9103658" y="6596390"/>
            <a:ext cx="740908" cy="253916"/>
          </a:xfrm>
          <a:prstGeom prst="rect">
            <a:avLst/>
          </a:prstGeom>
          <a:noFill/>
        </p:spPr>
        <p:txBody>
          <a:bodyPr wrap="none" rtlCol="0">
            <a:spAutoFit/>
          </a:bodyPr>
          <a:lstStyle/>
          <a:p>
            <a:r>
              <a:rPr lang="en-US" sz="1050" dirty="0"/>
              <a:t>Algorithms</a:t>
            </a:r>
          </a:p>
        </p:txBody>
      </p:sp>
      <p:pic>
        <p:nvPicPr>
          <p:cNvPr id="1026" name="Picture 2" descr="Related image">
            <a:extLst>
              <a:ext uri="{FF2B5EF4-FFF2-40B4-BE49-F238E27FC236}">
                <a16:creationId xmlns:a16="http://schemas.microsoft.com/office/drawing/2014/main" id="{82694351-2474-4C31-8EBE-C0DE467BD9E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76927" y="2242141"/>
            <a:ext cx="4361043" cy="2894289"/>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Connector 31">
            <a:extLst>
              <a:ext uri="{FF2B5EF4-FFF2-40B4-BE49-F238E27FC236}">
                <a16:creationId xmlns:a16="http://schemas.microsoft.com/office/drawing/2014/main" id="{0AC72545-A83E-4A4F-A0DB-04A19D49C1E3}"/>
              </a:ext>
            </a:extLst>
          </p:cNvPr>
          <p:cNvCxnSpPr>
            <a:cxnSpLocks/>
          </p:cNvCxnSpPr>
          <p:nvPr/>
        </p:nvCxnSpPr>
        <p:spPr>
          <a:xfrm>
            <a:off x="4881822" y="1806157"/>
            <a:ext cx="0" cy="4813540"/>
          </a:xfrm>
          <a:prstGeom prst="line">
            <a:avLst/>
          </a:prstGeom>
          <a:ln w="76200"/>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59285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1212</TotalTime>
  <Words>649</Words>
  <Application>Microsoft Office PowerPoint</Application>
  <PresentationFormat>Widescreen</PresentationFormat>
  <Paragraphs>177</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ＭＳ Ｐゴシック</vt:lpstr>
      <vt:lpstr>Arial</vt:lpstr>
      <vt:lpstr>Georgia</vt:lpstr>
      <vt:lpstr>Trebuchet MS</vt:lpstr>
      <vt:lpstr>Tw Cen MT</vt:lpstr>
      <vt:lpstr>Wingdings</vt:lpstr>
      <vt:lpstr>Circuit</vt:lpstr>
      <vt:lpstr>Machine learning</vt:lpstr>
      <vt:lpstr>||| Warm up  |||</vt:lpstr>
      <vt:lpstr>So what is machine learning ?</vt:lpstr>
      <vt:lpstr>What is “the machine” learning ?</vt:lpstr>
      <vt:lpstr>Simple analogy – representation</vt:lpstr>
      <vt:lpstr>Foundations of machine learning</vt:lpstr>
      <vt:lpstr>Machine learning – hardware progression</vt:lpstr>
      <vt:lpstr>machine learning – Frameworks</vt:lpstr>
      <vt:lpstr>machine learning - cloud</vt:lpstr>
      <vt:lpstr>Machine learning - algorithms</vt:lpstr>
      <vt:lpstr>Machine learning – HW challenges</vt:lpstr>
      <vt:lpstr>Challenges – algorithms - PROVABILITY</vt:lpstr>
      <vt:lpstr>Limits of machine learning – where are we ?</vt:lpstr>
      <vt:lpstr>Ml in the Indian context</vt:lpstr>
      <vt:lpstr>The Indian context 1 - language</vt:lpstr>
      <vt:lpstr>The  indian context 2 - Medicine</vt:lpstr>
      <vt:lpstr>The Indian context 3 – data privacy</vt:lpstr>
      <vt:lpstr>The indian context 4 – QUALITY OF LIFE</vt:lpstr>
      <vt:lpstr>SUMMARY OF Challenges in ML</vt:lpstr>
      <vt:lpstr>Call for action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Prabindh Sundareson</dc:creator>
  <cp:lastModifiedBy>Prabindh Sundareson</cp:lastModifiedBy>
  <cp:revision>285</cp:revision>
  <dcterms:created xsi:type="dcterms:W3CDTF">2018-03-25T13:31:20Z</dcterms:created>
  <dcterms:modified xsi:type="dcterms:W3CDTF">2018-04-03T01:57:41Z</dcterms:modified>
</cp:coreProperties>
</file>